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48" r:id="rId2"/>
  </p:sldMasterIdLst>
  <p:notesMasterIdLst>
    <p:notesMasterId r:id="rId22"/>
  </p:notesMasterIdLst>
  <p:sldIdLst>
    <p:sldId id="1851" r:id="rId3"/>
    <p:sldId id="1852" r:id="rId4"/>
    <p:sldId id="1853" r:id="rId5"/>
    <p:sldId id="1858" r:id="rId6"/>
    <p:sldId id="1859" r:id="rId7"/>
    <p:sldId id="1860" r:id="rId8"/>
    <p:sldId id="1854" r:id="rId9"/>
    <p:sldId id="1856" r:id="rId10"/>
    <p:sldId id="1862" r:id="rId11"/>
    <p:sldId id="1861" r:id="rId12"/>
    <p:sldId id="1855" r:id="rId13"/>
    <p:sldId id="1857" r:id="rId14"/>
    <p:sldId id="1864" r:id="rId15"/>
    <p:sldId id="1863" r:id="rId16"/>
    <p:sldId id="1835" r:id="rId17"/>
    <p:sldId id="264" r:id="rId18"/>
    <p:sldId id="1840" r:id="rId19"/>
    <p:sldId id="1850" r:id="rId20"/>
    <p:sldId id="171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C5E72-954D-4193-95F7-99D9BA2B4B6C}" v="111" dt="2023-08-14T00:09:29.063"/>
    <p1510:client id="{521E0B55-F4A4-496E-9607-E05E44EEB039}" v="85" dt="2023-08-14T00:16:06.325"/>
    <p1510:client id="{56F6CC50-7E53-44FD-8759-33723EA32331}" v="83" dt="2023-08-13T23:32:08.986"/>
    <p1510:client id="{8ABB3EF3-04F6-4749-B230-15AACCE7E83F}" v="143" dt="2023-08-14T07:16:28.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82"/>
    <p:restoredTop sz="93905"/>
  </p:normalViewPr>
  <p:slideViewPr>
    <p:cSldViewPr snapToGrid="0">
      <p:cViewPr varScale="1">
        <p:scale>
          <a:sx n="107" d="100"/>
          <a:sy n="107" d="100"/>
        </p:scale>
        <p:origin x="132" y="258"/>
      </p:cViewPr>
      <p:guideLst/>
    </p:cSldViewPr>
  </p:slideViewPr>
  <p:outlineViewPr>
    <p:cViewPr>
      <p:scale>
        <a:sx n="33" d="100"/>
        <a:sy n="33" d="100"/>
      </p:scale>
      <p:origin x="0" y="0"/>
    </p:cViewPr>
  </p:outlin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Yanez" clId="Web-{0C8C5E72-954D-4193-95F7-99D9BA2B4B6C}"/>
    <pc:docChg chg="addSld delSld modSld">
      <pc:chgData name="Andrew Yanez" userId="" providerId="" clId="Web-{0C8C5E72-954D-4193-95F7-99D9BA2B4B6C}" dt="2023-08-14T00:09:29.063" v="87"/>
      <pc:docMkLst>
        <pc:docMk/>
      </pc:docMkLst>
      <pc:sldChg chg="addSp delSp modSp addAnim delAnim">
        <pc:chgData name="Andrew Yanez" userId="" providerId="" clId="Web-{0C8C5E72-954D-4193-95F7-99D9BA2B4B6C}" dt="2023-08-14T00:09:29.063" v="87"/>
        <pc:sldMkLst>
          <pc:docMk/>
          <pc:sldMk cId="3833724827" sldId="1855"/>
        </pc:sldMkLst>
        <pc:spChg chg="add del">
          <ac:chgData name="Andrew Yanez" userId="" providerId="" clId="Web-{0C8C5E72-954D-4193-95F7-99D9BA2B4B6C}" dt="2023-08-14T00:05:52.634" v="55"/>
          <ac:spMkLst>
            <pc:docMk/>
            <pc:sldMk cId="3833724827" sldId="1855"/>
            <ac:spMk id="3" creationId="{AF6EDDFE-FD72-9CA2-0358-05D997AD6BDF}"/>
          </ac:spMkLst>
        </pc:spChg>
        <pc:spChg chg="add mod">
          <ac:chgData name="Andrew Yanez" userId="" providerId="" clId="Web-{0C8C5E72-954D-4193-95F7-99D9BA2B4B6C}" dt="2023-08-14T00:07:27.793" v="73" actId="1076"/>
          <ac:spMkLst>
            <pc:docMk/>
            <pc:sldMk cId="3833724827" sldId="1855"/>
            <ac:spMk id="5" creationId="{D2EF8B0F-7DD5-2B6D-A1DE-B33779DE54CE}"/>
          </ac:spMkLst>
        </pc:spChg>
        <pc:spChg chg="add">
          <ac:chgData name="Andrew Yanez" userId="" providerId="" clId="Web-{0C8C5E72-954D-4193-95F7-99D9BA2B4B6C}" dt="2023-08-14T00:06:02.166" v="59"/>
          <ac:spMkLst>
            <pc:docMk/>
            <pc:sldMk cId="3833724827" sldId="1855"/>
            <ac:spMk id="7" creationId="{8B758F87-1E35-3425-9AB8-4EC9E145B04E}"/>
          </ac:spMkLst>
        </pc:spChg>
        <pc:grpChg chg="add mod">
          <ac:chgData name="Andrew Yanez" userId="" providerId="" clId="Web-{0C8C5E72-954D-4193-95F7-99D9BA2B4B6C}" dt="2023-08-14T00:07:27.793" v="72" actId="1076"/>
          <ac:grpSpMkLst>
            <pc:docMk/>
            <pc:sldMk cId="3833724827" sldId="1855"/>
            <ac:grpSpMk id="4" creationId="{99455E0D-5807-866A-573C-80F8B9EB08CB}"/>
          </ac:grpSpMkLst>
        </pc:grpChg>
        <pc:picChg chg="add">
          <ac:chgData name="Andrew Yanez" userId="" providerId="" clId="Web-{0C8C5E72-954D-4193-95F7-99D9BA2B4B6C}" dt="2023-08-14T00:06:02.166" v="59"/>
          <ac:picMkLst>
            <pc:docMk/>
            <pc:sldMk cId="3833724827" sldId="1855"/>
            <ac:picMk id="6" creationId="{A7283EAB-7AB8-C8CA-239C-1DFACF6BF6FF}"/>
          </ac:picMkLst>
        </pc:picChg>
        <pc:picChg chg="add del mod">
          <ac:chgData name="Andrew Yanez" userId="" providerId="" clId="Web-{0C8C5E72-954D-4193-95F7-99D9BA2B4B6C}" dt="2023-08-14T00:07:35.169" v="75" actId="1076"/>
          <ac:picMkLst>
            <pc:docMk/>
            <pc:sldMk cId="3833724827" sldId="1855"/>
            <ac:picMk id="12" creationId="{90D0A4CB-637E-36B7-ED68-5F66EF96F0E4}"/>
          </ac:picMkLst>
        </pc:picChg>
        <pc:picChg chg="del">
          <ac:chgData name="Andrew Yanez" userId="" providerId="" clId="Web-{0C8C5E72-954D-4193-95F7-99D9BA2B4B6C}" dt="2023-08-14T00:06:56.792" v="69"/>
          <ac:picMkLst>
            <pc:docMk/>
            <pc:sldMk cId="3833724827" sldId="1855"/>
            <ac:picMk id="13" creationId="{89AB1098-6682-49DE-B70A-E31588766E77}"/>
          </ac:picMkLst>
        </pc:picChg>
        <pc:cxnChg chg="add del">
          <ac:chgData name="Andrew Yanez" userId="" providerId="" clId="Web-{0C8C5E72-954D-4193-95F7-99D9BA2B4B6C}" dt="2023-08-14T00:09:21.610" v="85"/>
          <ac:cxnSpMkLst>
            <pc:docMk/>
            <pc:sldMk cId="3833724827" sldId="1855"/>
            <ac:cxnSpMk id="9" creationId="{1F793DD5-37E5-4ECC-4827-10D5ABC2B2E1}"/>
          </ac:cxnSpMkLst>
        </pc:cxnChg>
        <pc:cxnChg chg="add del">
          <ac:chgData name="Andrew Yanez" userId="" providerId="" clId="Web-{0C8C5E72-954D-4193-95F7-99D9BA2B4B6C}" dt="2023-08-14T00:09:29.063" v="87"/>
          <ac:cxnSpMkLst>
            <pc:docMk/>
            <pc:sldMk cId="3833724827" sldId="1855"/>
            <ac:cxnSpMk id="11" creationId="{472443F9-58F5-F565-9EBC-A5E3CCC5D727}"/>
          </ac:cxnSpMkLst>
        </pc:cxnChg>
      </pc:sldChg>
      <pc:sldChg chg="addSp delSp modSp addAnim delAnim modNotes">
        <pc:chgData name="Andrew Yanez" userId="" providerId="" clId="Web-{0C8C5E72-954D-4193-95F7-99D9BA2B4B6C}" dt="2023-08-14T00:09:01.312" v="83"/>
        <pc:sldMkLst>
          <pc:docMk/>
          <pc:sldMk cId="2065160430" sldId="1856"/>
        </pc:sldMkLst>
        <pc:spChg chg="add mod">
          <ac:chgData name="Andrew Yanez" userId="" providerId="" clId="Web-{0C8C5E72-954D-4193-95F7-99D9BA2B4B6C}" dt="2023-08-14T00:04:20.100" v="49" actId="1076"/>
          <ac:spMkLst>
            <pc:docMk/>
            <pc:sldMk cId="2065160430" sldId="1856"/>
            <ac:spMk id="2" creationId="{0E99BEB6-2D32-5C79-5BA7-D345A5756345}"/>
          </ac:spMkLst>
        </pc:spChg>
        <pc:spChg chg="add del mod">
          <ac:chgData name="Andrew Yanez" userId="" providerId="" clId="Web-{0C8C5E72-954D-4193-95F7-99D9BA2B4B6C}" dt="2023-08-14T00:05:59.916" v="57"/>
          <ac:spMkLst>
            <pc:docMk/>
            <pc:sldMk cId="2065160430" sldId="1856"/>
            <ac:spMk id="3" creationId="{4CFE1942-6097-6E48-06EE-0411C42DFEC7}"/>
          </ac:spMkLst>
        </pc:spChg>
        <pc:grpChg chg="del mod">
          <ac:chgData name="Andrew Yanez" userId="" providerId="" clId="Web-{0C8C5E72-954D-4193-95F7-99D9BA2B4B6C}" dt="2023-08-14T00:05:59.916" v="58"/>
          <ac:grpSpMkLst>
            <pc:docMk/>
            <pc:sldMk cId="2065160430" sldId="1856"/>
            <ac:grpSpMk id="6" creationId="{0151798D-D3C7-7D7A-12EF-3986E51D5E27}"/>
          </ac:grpSpMkLst>
        </pc:grpChg>
        <pc:picChg chg="add mod">
          <ac:chgData name="Andrew Yanez" userId="" providerId="" clId="Web-{0C8C5E72-954D-4193-95F7-99D9BA2B4B6C}" dt="2023-08-14T00:06:43.448" v="68" actId="1076"/>
          <ac:picMkLst>
            <pc:docMk/>
            <pc:sldMk cId="2065160430" sldId="1856"/>
            <ac:picMk id="9" creationId="{A5B70721-A835-BC31-A345-D6918D4BC0B1}"/>
          </ac:picMkLst>
        </pc:picChg>
        <pc:cxnChg chg="add mod">
          <ac:chgData name="Andrew Yanez" userId="" providerId="" clId="Web-{0C8C5E72-954D-4193-95F7-99D9BA2B4B6C}" dt="2023-08-14T00:09:01.312" v="83"/>
          <ac:cxnSpMkLst>
            <pc:docMk/>
            <pc:sldMk cId="2065160430" sldId="1856"/>
            <ac:cxnSpMk id="11" creationId="{22BB5F37-1E05-813C-4EC9-7CACD9A8948B}"/>
          </ac:cxnSpMkLst>
        </pc:cxnChg>
      </pc:sldChg>
      <pc:sldChg chg="new del">
        <pc:chgData name="Andrew Yanez" userId="" providerId="" clId="Web-{0C8C5E72-954D-4193-95F7-99D9BA2B4B6C}" dt="2023-08-14T00:00:49.609" v="3"/>
        <pc:sldMkLst>
          <pc:docMk/>
          <pc:sldMk cId="3931541019" sldId="1857"/>
        </pc:sldMkLst>
      </pc:sldChg>
    </pc:docChg>
  </pc:docChgLst>
  <pc:docChgLst>
    <pc:chgData name="Andrew Yanez" clId="Web-{8ABB3EF3-04F6-4749-B230-15AACCE7E83F}"/>
    <pc:docChg chg="modSld sldOrd">
      <pc:chgData name="Andrew Yanez" userId="" providerId="" clId="Web-{8ABB3EF3-04F6-4749-B230-15AACCE7E83F}" dt="2023-08-14T07:16:28.161" v="83"/>
      <pc:docMkLst>
        <pc:docMk/>
      </pc:docMkLst>
      <pc:sldChg chg="mod ord modShow">
        <pc:chgData name="Andrew Yanez" userId="" providerId="" clId="Web-{8ABB3EF3-04F6-4749-B230-15AACCE7E83F}" dt="2023-08-14T07:16:26.239" v="82"/>
        <pc:sldMkLst>
          <pc:docMk/>
          <pc:sldMk cId="1410726829" sldId="264"/>
        </pc:sldMkLst>
      </pc:sldChg>
      <pc:sldChg chg="mod modShow">
        <pc:chgData name="Andrew Yanez" userId="" providerId="" clId="Web-{8ABB3EF3-04F6-4749-B230-15AACCE7E83F}" dt="2023-08-14T07:16:28.161" v="83"/>
        <pc:sldMkLst>
          <pc:docMk/>
          <pc:sldMk cId="2535322898" sldId="265"/>
        </pc:sldMkLst>
      </pc:sldChg>
      <pc:sldChg chg="addSp delSp modSp addAnim">
        <pc:chgData name="Andrew Yanez" userId="" providerId="" clId="Web-{8ABB3EF3-04F6-4749-B230-15AACCE7E83F}" dt="2023-08-14T07:09:19.488" v="80"/>
        <pc:sldMkLst>
          <pc:docMk/>
          <pc:sldMk cId="4201687556" sldId="1857"/>
        </pc:sldMkLst>
        <pc:spChg chg="del">
          <ac:chgData name="Andrew Yanez" userId="" providerId="" clId="Web-{8ABB3EF3-04F6-4749-B230-15AACCE7E83F}" dt="2023-08-14T07:09:08.206" v="79"/>
          <ac:spMkLst>
            <pc:docMk/>
            <pc:sldMk cId="4201687556" sldId="1857"/>
            <ac:spMk id="3" creationId="{7104AC5F-AA80-C910-2D73-CDB4DE1E657E}"/>
          </ac:spMkLst>
        </pc:spChg>
        <pc:spChg chg="add mod">
          <ac:chgData name="Andrew Yanez" userId="" providerId="" clId="Web-{8ABB3EF3-04F6-4749-B230-15AACCE7E83F}" dt="2023-08-14T07:07:37.843" v="73" actId="20577"/>
          <ac:spMkLst>
            <pc:docMk/>
            <pc:sldMk cId="4201687556" sldId="1857"/>
            <ac:spMk id="4" creationId="{0C2F4647-ADB6-7D7F-C315-CF23B1B6D74C}"/>
          </ac:spMkLst>
        </pc:spChg>
        <pc:spChg chg="mod">
          <ac:chgData name="Andrew Yanez" userId="" providerId="" clId="Web-{8ABB3EF3-04F6-4749-B230-15AACCE7E83F}" dt="2023-08-14T07:08:55.924" v="78" actId="1076"/>
          <ac:spMkLst>
            <pc:docMk/>
            <pc:sldMk cId="4201687556" sldId="1857"/>
            <ac:spMk id="5" creationId="{D2EF8B0F-7DD5-2B6D-A1DE-B33779DE54CE}"/>
          </ac:spMkLst>
        </pc:spChg>
        <pc:picChg chg="add mod modCrop">
          <ac:chgData name="Andrew Yanez" userId="" providerId="" clId="Web-{8ABB3EF3-04F6-4749-B230-15AACCE7E83F}" dt="2023-08-14T07:04:08.335" v="23" actId="14100"/>
          <ac:picMkLst>
            <pc:docMk/>
            <pc:sldMk cId="4201687556" sldId="1857"/>
            <ac:picMk id="2" creationId="{1DC42D87-E2E2-BC72-CC66-531BCAF477C2}"/>
          </ac:picMkLst>
        </pc:picChg>
        <pc:picChg chg="add mod">
          <ac:chgData name="Andrew Yanez" userId="" providerId="" clId="Web-{8ABB3EF3-04F6-4749-B230-15AACCE7E83F}" dt="2023-08-14T07:08:51.127" v="77" actId="1076"/>
          <ac:picMkLst>
            <pc:docMk/>
            <pc:sldMk cId="4201687556" sldId="1857"/>
            <ac:picMk id="6" creationId="{3BA13757-E705-DF4A-CA2D-3E5B0E3D15A7}"/>
          </ac:picMkLst>
        </pc:picChg>
      </pc:sldChg>
    </pc:docChg>
  </pc:docChgLst>
  <pc:docChgLst>
    <pc:chgData name="Andrew Yanez" clId="Web-{56F6CC50-7E53-44FD-8759-33723EA32331}"/>
    <pc:docChg chg="addSld delSld modSld sldOrd addMainMaster modMainMaster">
      <pc:chgData name="Andrew Yanez" userId="" providerId="" clId="Web-{56F6CC50-7E53-44FD-8759-33723EA32331}" dt="2023-08-13T23:32:08.986" v="74"/>
      <pc:docMkLst>
        <pc:docMk/>
      </pc:docMkLst>
      <pc:sldChg chg="mod modShow">
        <pc:chgData name="Andrew Yanez" userId="" providerId="" clId="Web-{56F6CC50-7E53-44FD-8759-33723EA32331}" dt="2023-08-13T23:23:53.363" v="27"/>
        <pc:sldMkLst>
          <pc:docMk/>
          <pc:sldMk cId="2535322898" sldId="265"/>
        </pc:sldMkLst>
      </pc:sldChg>
      <pc:sldChg chg="addSp modSp">
        <pc:chgData name="Andrew Yanez" userId="" providerId="" clId="Web-{56F6CC50-7E53-44FD-8759-33723EA32331}" dt="2023-08-13T23:23:05.252" v="16" actId="1076"/>
        <pc:sldMkLst>
          <pc:docMk/>
          <pc:sldMk cId="3101985072" sldId="266"/>
        </pc:sldMkLst>
        <pc:spChg chg="add mod">
          <ac:chgData name="Andrew Yanez" userId="" providerId="" clId="Web-{56F6CC50-7E53-44FD-8759-33723EA32331}" dt="2023-08-13T23:22:55.846" v="14"/>
          <ac:spMkLst>
            <pc:docMk/>
            <pc:sldMk cId="3101985072" sldId="266"/>
            <ac:spMk id="3" creationId="{AD9B23E1-9473-D4C2-8A4B-09B2D5E377F6}"/>
          </ac:spMkLst>
        </pc:spChg>
        <pc:grpChg chg="add mod">
          <ac:chgData name="Andrew Yanez" userId="" providerId="" clId="Web-{56F6CC50-7E53-44FD-8759-33723EA32331}" dt="2023-08-13T23:23:05.252" v="16" actId="1076"/>
          <ac:grpSpMkLst>
            <pc:docMk/>
            <pc:sldMk cId="3101985072" sldId="266"/>
            <ac:grpSpMk id="4" creationId="{1AED8A59-9684-56E0-E016-DDBA66DEC0C7}"/>
          </ac:grpSpMkLst>
        </pc:grpChg>
        <pc:picChg chg="add mod">
          <ac:chgData name="Andrew Yanez" userId="" providerId="" clId="Web-{56F6CC50-7E53-44FD-8759-33723EA32331}" dt="2023-08-13T23:22:10.923" v="6" actId="1076"/>
          <ac:picMkLst>
            <pc:docMk/>
            <pc:sldMk cId="3101985072" sldId="266"/>
            <ac:picMk id="2" creationId="{F34B9037-E7AF-521C-34C5-F794ABEDBEBE}"/>
          </ac:picMkLst>
        </pc:picChg>
        <pc:picChg chg="mod modCrop">
          <ac:chgData name="Andrew Yanez" userId="" providerId="" clId="Web-{56F6CC50-7E53-44FD-8759-33723EA32331}" dt="2023-08-13T23:22:41.283" v="11"/>
          <ac:picMkLst>
            <pc:docMk/>
            <pc:sldMk cId="3101985072" sldId="266"/>
            <ac:picMk id="9" creationId="{42F499A2-5798-5D63-4403-382A6A725DCB}"/>
          </ac:picMkLst>
        </pc:picChg>
      </pc:sldChg>
      <pc:sldChg chg="addSp delSp modSp add ord replId delAnim">
        <pc:chgData name="Andrew Yanez" userId="" providerId="" clId="Web-{56F6CC50-7E53-44FD-8759-33723EA32331}" dt="2023-08-13T23:30:58.687" v="70" actId="1076"/>
        <pc:sldMkLst>
          <pc:docMk/>
          <pc:sldMk cId="3833724827" sldId="1855"/>
        </pc:sldMkLst>
        <pc:spChg chg="mod">
          <ac:chgData name="Andrew Yanez" userId="" providerId="" clId="Web-{56F6CC50-7E53-44FD-8759-33723EA32331}" dt="2023-08-13T23:23:48.316" v="26" actId="20577"/>
          <ac:spMkLst>
            <pc:docMk/>
            <pc:sldMk cId="3833724827" sldId="1855"/>
            <ac:spMk id="53" creationId="{F30C8D4A-0CC6-4994-BBFA-D4CF0522C354}"/>
          </ac:spMkLst>
        </pc:spChg>
        <pc:picChg chg="del">
          <ac:chgData name="Andrew Yanez" userId="" providerId="" clId="Web-{56F6CC50-7E53-44FD-8759-33723EA32331}" dt="2023-08-13T23:23:58.347" v="29"/>
          <ac:picMkLst>
            <pc:docMk/>
            <pc:sldMk cId="3833724827" sldId="1855"/>
            <ac:picMk id="2" creationId="{3EA5A035-C71A-69B2-C720-EE21248A0C59}"/>
          </ac:picMkLst>
        </pc:picChg>
        <pc:picChg chg="del">
          <ac:chgData name="Andrew Yanez" userId="" providerId="" clId="Web-{56F6CC50-7E53-44FD-8759-33723EA32331}" dt="2023-08-13T23:23:57.816" v="28"/>
          <ac:picMkLst>
            <pc:docMk/>
            <pc:sldMk cId="3833724827" sldId="1855"/>
            <ac:picMk id="3" creationId="{CE6E0CD1-39FC-E2D5-FB2B-553F2B5FDD5E}"/>
          </ac:picMkLst>
        </pc:picChg>
        <pc:picChg chg="add del mod">
          <ac:chgData name="Andrew Yanez" userId="" providerId="" clId="Web-{56F6CC50-7E53-44FD-8759-33723EA32331}" dt="2023-08-13T23:27:25.884" v="39"/>
          <ac:picMkLst>
            <pc:docMk/>
            <pc:sldMk cId="3833724827" sldId="1855"/>
            <ac:picMk id="4" creationId="{B744F92E-2651-ADAC-40A4-723A7EEE8835}"/>
          </ac:picMkLst>
        </pc:picChg>
        <pc:picChg chg="del">
          <ac:chgData name="Andrew Yanez" userId="" providerId="" clId="Web-{56F6CC50-7E53-44FD-8759-33723EA32331}" dt="2023-08-13T23:23:59.410" v="31"/>
          <ac:picMkLst>
            <pc:docMk/>
            <pc:sldMk cId="3833724827" sldId="1855"/>
            <ac:picMk id="5" creationId="{E29940BD-C953-7A65-4E9D-F9C0F6F37002}"/>
          </ac:picMkLst>
        </pc:picChg>
        <pc:picChg chg="add del mod">
          <ac:chgData name="Andrew Yanez" userId="" providerId="" clId="Web-{56F6CC50-7E53-44FD-8759-33723EA32331}" dt="2023-08-13T23:29:36.138" v="46"/>
          <ac:picMkLst>
            <pc:docMk/>
            <pc:sldMk cId="3833724827" sldId="1855"/>
            <ac:picMk id="6" creationId="{4EC413FA-8210-EBF7-F48B-1813DD602569}"/>
          </ac:picMkLst>
        </pc:picChg>
        <pc:picChg chg="add del mod">
          <ac:chgData name="Andrew Yanez" userId="" providerId="" clId="Web-{56F6CC50-7E53-44FD-8759-33723EA32331}" dt="2023-08-13T23:29:53.623" v="48"/>
          <ac:picMkLst>
            <pc:docMk/>
            <pc:sldMk cId="3833724827" sldId="1855"/>
            <ac:picMk id="7" creationId="{ABF09720-F631-D5D0-3ECE-A1F1A858A636}"/>
          </ac:picMkLst>
        </pc:picChg>
        <pc:picChg chg="add del mod">
          <ac:chgData name="Andrew Yanez" userId="" providerId="" clId="Web-{56F6CC50-7E53-44FD-8759-33723EA32331}" dt="2023-08-13T23:30:00.889" v="53"/>
          <ac:picMkLst>
            <pc:docMk/>
            <pc:sldMk cId="3833724827" sldId="1855"/>
            <ac:picMk id="8" creationId="{3AAE6589-8D13-55D6-FE7F-870EC6C0C42B}"/>
          </ac:picMkLst>
        </pc:picChg>
        <pc:picChg chg="del">
          <ac:chgData name="Andrew Yanez" userId="" providerId="" clId="Web-{56F6CC50-7E53-44FD-8759-33723EA32331}" dt="2023-08-13T23:23:59.738" v="32"/>
          <ac:picMkLst>
            <pc:docMk/>
            <pc:sldMk cId="3833724827" sldId="1855"/>
            <ac:picMk id="9" creationId="{213C3F3F-8993-CCAE-5F2F-EF63B3A80796}"/>
          </ac:picMkLst>
        </pc:picChg>
        <pc:picChg chg="add mod">
          <ac:chgData name="Andrew Yanez" userId="" providerId="" clId="Web-{56F6CC50-7E53-44FD-8759-33723EA32331}" dt="2023-08-13T23:30:54.718" v="68" actId="1076"/>
          <ac:picMkLst>
            <pc:docMk/>
            <pc:sldMk cId="3833724827" sldId="1855"/>
            <ac:picMk id="12" creationId="{90D0A4CB-637E-36B7-ED68-5F66EF96F0E4}"/>
          </ac:picMkLst>
        </pc:picChg>
        <pc:picChg chg="add mod">
          <ac:chgData name="Andrew Yanez" userId="" providerId="" clId="Web-{56F6CC50-7E53-44FD-8759-33723EA32331}" dt="2023-08-13T23:30:58.687" v="70" actId="1076"/>
          <ac:picMkLst>
            <pc:docMk/>
            <pc:sldMk cId="3833724827" sldId="1855"/>
            <ac:picMk id="13" creationId="{89AB1098-6682-49DE-B70A-E31588766E77}"/>
          </ac:picMkLst>
        </pc:picChg>
        <pc:cxnChg chg="del">
          <ac:chgData name="Andrew Yanez" userId="" providerId="" clId="Web-{56F6CC50-7E53-44FD-8759-33723EA32331}" dt="2023-08-13T23:23:58.785" v="30"/>
          <ac:cxnSpMkLst>
            <pc:docMk/>
            <pc:sldMk cId="3833724827" sldId="1855"/>
            <ac:cxnSpMk id="10" creationId="{6D51074C-A041-60F7-35AA-63986F05C34F}"/>
          </ac:cxnSpMkLst>
        </pc:cxnChg>
        <pc:cxnChg chg="del">
          <ac:chgData name="Andrew Yanez" userId="" providerId="" clId="Web-{56F6CC50-7E53-44FD-8759-33723EA32331}" dt="2023-08-13T23:24:00.488" v="33"/>
          <ac:cxnSpMkLst>
            <pc:docMk/>
            <pc:sldMk cId="3833724827" sldId="1855"/>
            <ac:cxnSpMk id="11" creationId="{F65DCAFB-8FA3-1AD1-53D1-3E418DF49221}"/>
          </ac:cxnSpMkLst>
        </pc:cxnChg>
      </pc:sldChg>
      <pc:sldChg chg="delSp add del">
        <pc:chgData name="Andrew Yanez" userId="" providerId="" clId="Web-{56F6CC50-7E53-44FD-8759-33723EA32331}" dt="2023-08-13T23:32:08.986" v="74"/>
        <pc:sldMkLst>
          <pc:docMk/>
          <pc:sldMk cId="768432838" sldId="1856"/>
        </pc:sldMkLst>
        <pc:picChg chg="del">
          <ac:chgData name="Andrew Yanez" userId="" providerId="" clId="Web-{56F6CC50-7E53-44FD-8759-33723EA32331}" dt="2023-08-13T23:32:04.314" v="72"/>
          <ac:picMkLst>
            <pc:docMk/>
            <pc:sldMk cId="768432838" sldId="1856"/>
            <ac:picMk id="1026" creationId="{43F2161E-9940-EEFC-C47C-122CFB7F9A76}"/>
          </ac:picMkLst>
        </pc:picChg>
        <pc:picChg chg="del">
          <ac:chgData name="Andrew Yanez" userId="" providerId="" clId="Web-{56F6CC50-7E53-44FD-8759-33723EA32331}" dt="2023-08-13T23:32:04.845" v="73"/>
          <ac:picMkLst>
            <pc:docMk/>
            <pc:sldMk cId="768432838" sldId="1856"/>
            <ac:picMk id="1027" creationId="{7C545351-681B-D4A4-B1F6-49DE6F359C53}"/>
          </ac:picMkLst>
        </pc:picChg>
      </pc:sldChg>
      <pc:sldMasterChg chg="add addSldLayout">
        <pc:chgData name="Andrew Yanez" userId="" providerId="" clId="Web-{56F6CC50-7E53-44FD-8759-33723EA32331}" dt="2023-08-13T23:31:46.391" v="71"/>
        <pc:sldMasterMkLst>
          <pc:docMk/>
          <pc:sldMasterMk cId="1919630642" sldId="2147483648"/>
        </pc:sldMasterMkLst>
        <pc:sldLayoutChg chg="add">
          <pc:chgData name="Andrew Yanez" userId="" providerId="" clId="Web-{56F6CC50-7E53-44FD-8759-33723EA32331}" dt="2023-08-13T23:31:46.391" v="71"/>
          <pc:sldLayoutMkLst>
            <pc:docMk/>
            <pc:sldMasterMk cId="1919630642" sldId="2147483648"/>
            <pc:sldLayoutMk cId="508621271" sldId="2147483649"/>
          </pc:sldLayoutMkLst>
        </pc:sldLayoutChg>
        <pc:sldLayoutChg chg="add">
          <pc:chgData name="Andrew Yanez" userId="" providerId="" clId="Web-{56F6CC50-7E53-44FD-8759-33723EA32331}" dt="2023-08-13T23:31:46.391" v="71"/>
          <pc:sldLayoutMkLst>
            <pc:docMk/>
            <pc:sldMasterMk cId="1919630642" sldId="2147483648"/>
            <pc:sldLayoutMk cId="2395692472" sldId="2147483650"/>
          </pc:sldLayoutMkLst>
        </pc:sldLayoutChg>
        <pc:sldLayoutChg chg="add">
          <pc:chgData name="Andrew Yanez" userId="" providerId="" clId="Web-{56F6CC50-7E53-44FD-8759-33723EA32331}" dt="2023-08-13T23:31:46.391" v="71"/>
          <pc:sldLayoutMkLst>
            <pc:docMk/>
            <pc:sldMasterMk cId="1919630642" sldId="2147483648"/>
            <pc:sldLayoutMk cId="1809911122" sldId="2147483651"/>
          </pc:sldLayoutMkLst>
        </pc:sldLayoutChg>
        <pc:sldLayoutChg chg="add">
          <pc:chgData name="Andrew Yanez" userId="" providerId="" clId="Web-{56F6CC50-7E53-44FD-8759-33723EA32331}" dt="2023-08-13T23:31:46.391" v="71"/>
          <pc:sldLayoutMkLst>
            <pc:docMk/>
            <pc:sldMasterMk cId="1919630642" sldId="2147483648"/>
            <pc:sldLayoutMk cId="298547797" sldId="2147483652"/>
          </pc:sldLayoutMkLst>
        </pc:sldLayoutChg>
        <pc:sldLayoutChg chg="add">
          <pc:chgData name="Andrew Yanez" userId="" providerId="" clId="Web-{56F6CC50-7E53-44FD-8759-33723EA32331}" dt="2023-08-13T23:31:46.391" v="71"/>
          <pc:sldLayoutMkLst>
            <pc:docMk/>
            <pc:sldMasterMk cId="1919630642" sldId="2147483648"/>
            <pc:sldLayoutMk cId="446179155" sldId="2147483653"/>
          </pc:sldLayoutMkLst>
        </pc:sldLayoutChg>
        <pc:sldLayoutChg chg="add">
          <pc:chgData name="Andrew Yanez" userId="" providerId="" clId="Web-{56F6CC50-7E53-44FD-8759-33723EA32331}" dt="2023-08-13T23:31:46.391" v="71"/>
          <pc:sldLayoutMkLst>
            <pc:docMk/>
            <pc:sldMasterMk cId="1919630642" sldId="2147483648"/>
            <pc:sldLayoutMk cId="532940882" sldId="2147483654"/>
          </pc:sldLayoutMkLst>
        </pc:sldLayoutChg>
        <pc:sldLayoutChg chg="add">
          <pc:chgData name="Andrew Yanez" userId="" providerId="" clId="Web-{56F6CC50-7E53-44FD-8759-33723EA32331}" dt="2023-08-13T23:31:46.391" v="71"/>
          <pc:sldLayoutMkLst>
            <pc:docMk/>
            <pc:sldMasterMk cId="1919630642" sldId="2147483648"/>
            <pc:sldLayoutMk cId="2538346477" sldId="2147483655"/>
          </pc:sldLayoutMkLst>
        </pc:sldLayoutChg>
        <pc:sldLayoutChg chg="add">
          <pc:chgData name="Andrew Yanez" userId="" providerId="" clId="Web-{56F6CC50-7E53-44FD-8759-33723EA32331}" dt="2023-08-13T23:31:46.391" v="71"/>
          <pc:sldLayoutMkLst>
            <pc:docMk/>
            <pc:sldMasterMk cId="1919630642" sldId="2147483648"/>
            <pc:sldLayoutMk cId="838603690" sldId="2147483656"/>
          </pc:sldLayoutMkLst>
        </pc:sldLayoutChg>
        <pc:sldLayoutChg chg="add">
          <pc:chgData name="Andrew Yanez" userId="" providerId="" clId="Web-{56F6CC50-7E53-44FD-8759-33723EA32331}" dt="2023-08-13T23:31:46.391" v="71"/>
          <pc:sldLayoutMkLst>
            <pc:docMk/>
            <pc:sldMasterMk cId="1919630642" sldId="2147483648"/>
            <pc:sldLayoutMk cId="4100021044" sldId="2147483657"/>
          </pc:sldLayoutMkLst>
        </pc:sldLayoutChg>
        <pc:sldLayoutChg chg="add">
          <pc:chgData name="Andrew Yanez" userId="" providerId="" clId="Web-{56F6CC50-7E53-44FD-8759-33723EA32331}" dt="2023-08-13T23:31:46.391" v="71"/>
          <pc:sldLayoutMkLst>
            <pc:docMk/>
            <pc:sldMasterMk cId="1919630642" sldId="2147483648"/>
            <pc:sldLayoutMk cId="87752967" sldId="2147483658"/>
          </pc:sldLayoutMkLst>
        </pc:sldLayoutChg>
        <pc:sldLayoutChg chg="add">
          <pc:chgData name="Andrew Yanez" userId="" providerId="" clId="Web-{56F6CC50-7E53-44FD-8759-33723EA32331}" dt="2023-08-13T23:31:46.391" v="71"/>
          <pc:sldLayoutMkLst>
            <pc:docMk/>
            <pc:sldMasterMk cId="1919630642" sldId="2147483648"/>
            <pc:sldLayoutMk cId="1388217270" sldId="2147483659"/>
          </pc:sldLayoutMkLst>
        </pc:sldLayoutChg>
      </pc:sldMasterChg>
      <pc:sldMasterChg chg="replId modSldLayout">
        <pc:chgData name="Andrew Yanez" userId="" providerId="" clId="Web-{56F6CC50-7E53-44FD-8759-33723EA32331}" dt="2023-08-13T23:31:46.391" v="71"/>
        <pc:sldMasterMkLst>
          <pc:docMk/>
          <pc:sldMasterMk cId="4149996903" sldId="2147483661"/>
        </pc:sldMasterMkLst>
        <pc:sldLayoutChg chg="replId">
          <pc:chgData name="Andrew Yanez" userId="" providerId="" clId="Web-{56F6CC50-7E53-44FD-8759-33723EA32331}" dt="2023-08-13T23:31:46.391" v="71"/>
          <pc:sldLayoutMkLst>
            <pc:docMk/>
            <pc:sldMasterMk cId="4149996903" sldId="2147483661"/>
            <pc:sldLayoutMk cId="2846910385" sldId="2147483662"/>
          </pc:sldLayoutMkLst>
        </pc:sldLayoutChg>
        <pc:sldLayoutChg chg="replId">
          <pc:chgData name="Andrew Yanez" userId="" providerId="" clId="Web-{56F6CC50-7E53-44FD-8759-33723EA32331}" dt="2023-08-13T23:31:46.391" v="71"/>
          <pc:sldLayoutMkLst>
            <pc:docMk/>
            <pc:sldMasterMk cId="4149996903" sldId="2147483661"/>
            <pc:sldLayoutMk cId="3901563886" sldId="2147483663"/>
          </pc:sldLayoutMkLst>
        </pc:sldLayoutChg>
        <pc:sldLayoutChg chg="replId">
          <pc:chgData name="Andrew Yanez" userId="" providerId="" clId="Web-{56F6CC50-7E53-44FD-8759-33723EA32331}" dt="2023-08-13T23:31:46.391" v="71"/>
          <pc:sldLayoutMkLst>
            <pc:docMk/>
            <pc:sldMasterMk cId="4149996903" sldId="2147483661"/>
            <pc:sldLayoutMk cId="565854130" sldId="2147483664"/>
          </pc:sldLayoutMkLst>
        </pc:sldLayoutChg>
        <pc:sldLayoutChg chg="replId">
          <pc:chgData name="Andrew Yanez" userId="" providerId="" clId="Web-{56F6CC50-7E53-44FD-8759-33723EA32331}" dt="2023-08-13T23:31:46.391" v="71"/>
          <pc:sldLayoutMkLst>
            <pc:docMk/>
            <pc:sldMasterMk cId="4149996903" sldId="2147483661"/>
            <pc:sldLayoutMk cId="2838206377" sldId="2147483665"/>
          </pc:sldLayoutMkLst>
        </pc:sldLayoutChg>
        <pc:sldLayoutChg chg="replId">
          <pc:chgData name="Andrew Yanez" userId="" providerId="" clId="Web-{56F6CC50-7E53-44FD-8759-33723EA32331}" dt="2023-08-13T23:31:46.391" v="71"/>
          <pc:sldLayoutMkLst>
            <pc:docMk/>
            <pc:sldMasterMk cId="4149996903" sldId="2147483661"/>
            <pc:sldLayoutMk cId="1814297821" sldId="2147483666"/>
          </pc:sldLayoutMkLst>
        </pc:sldLayoutChg>
        <pc:sldLayoutChg chg="replId">
          <pc:chgData name="Andrew Yanez" userId="" providerId="" clId="Web-{56F6CC50-7E53-44FD-8759-33723EA32331}" dt="2023-08-13T23:31:46.391" v="71"/>
          <pc:sldLayoutMkLst>
            <pc:docMk/>
            <pc:sldMasterMk cId="4149996903" sldId="2147483661"/>
            <pc:sldLayoutMk cId="125149117" sldId="2147483667"/>
          </pc:sldLayoutMkLst>
        </pc:sldLayoutChg>
        <pc:sldLayoutChg chg="replId">
          <pc:chgData name="Andrew Yanez" userId="" providerId="" clId="Web-{56F6CC50-7E53-44FD-8759-33723EA32331}" dt="2023-08-13T23:31:46.391" v="71"/>
          <pc:sldLayoutMkLst>
            <pc:docMk/>
            <pc:sldMasterMk cId="4149996903" sldId="2147483661"/>
            <pc:sldLayoutMk cId="2201019974" sldId="2147483668"/>
          </pc:sldLayoutMkLst>
        </pc:sldLayoutChg>
        <pc:sldLayoutChg chg="replId">
          <pc:chgData name="Andrew Yanez" userId="" providerId="" clId="Web-{56F6CC50-7E53-44FD-8759-33723EA32331}" dt="2023-08-13T23:31:46.391" v="71"/>
          <pc:sldLayoutMkLst>
            <pc:docMk/>
            <pc:sldMasterMk cId="4149996903" sldId="2147483661"/>
            <pc:sldLayoutMk cId="3776582559" sldId="2147483669"/>
          </pc:sldLayoutMkLst>
        </pc:sldLayoutChg>
        <pc:sldLayoutChg chg="replId">
          <pc:chgData name="Andrew Yanez" userId="" providerId="" clId="Web-{56F6CC50-7E53-44FD-8759-33723EA32331}" dt="2023-08-13T23:31:46.391" v="71"/>
          <pc:sldLayoutMkLst>
            <pc:docMk/>
            <pc:sldMasterMk cId="4149996903" sldId="2147483661"/>
            <pc:sldLayoutMk cId="1815492563" sldId="2147483670"/>
          </pc:sldLayoutMkLst>
        </pc:sldLayoutChg>
        <pc:sldLayoutChg chg="replId">
          <pc:chgData name="Andrew Yanez" userId="" providerId="" clId="Web-{56F6CC50-7E53-44FD-8759-33723EA32331}" dt="2023-08-13T23:31:46.391" v="71"/>
          <pc:sldLayoutMkLst>
            <pc:docMk/>
            <pc:sldMasterMk cId="4149996903" sldId="2147483661"/>
            <pc:sldLayoutMk cId="2172194275" sldId="2147483671"/>
          </pc:sldLayoutMkLst>
        </pc:sldLayoutChg>
        <pc:sldLayoutChg chg="replId">
          <pc:chgData name="Andrew Yanez" userId="" providerId="" clId="Web-{56F6CC50-7E53-44FD-8759-33723EA32331}" dt="2023-08-13T23:31:46.391" v="71"/>
          <pc:sldLayoutMkLst>
            <pc:docMk/>
            <pc:sldMasterMk cId="4149996903" sldId="2147483661"/>
            <pc:sldLayoutMk cId="2865270619" sldId="2147483672"/>
          </pc:sldLayoutMkLst>
        </pc:sldLayoutChg>
      </pc:sldMasterChg>
    </pc:docChg>
  </pc:docChgLst>
  <pc:docChgLst>
    <pc:chgData name="Andrew Yanez" clId="Web-{521E0B55-F4A4-496E-9607-E05E44EEB039}"/>
    <pc:docChg chg="delSld modSld sldOrd">
      <pc:chgData name="Andrew Yanez" userId="" providerId="" clId="Web-{521E0B55-F4A4-496E-9607-E05E44EEB039}" dt="2023-08-14T00:16:03.872" v="53" actId="20577"/>
      <pc:docMkLst>
        <pc:docMk/>
      </pc:docMkLst>
      <pc:sldChg chg="del">
        <pc:chgData name="Andrew Yanez" userId="" providerId="" clId="Web-{521E0B55-F4A4-496E-9607-E05E44EEB039}" dt="2023-08-14T00:13:16.679" v="12"/>
        <pc:sldMkLst>
          <pc:docMk/>
          <pc:sldMk cId="2083695802" sldId="268"/>
        </pc:sldMkLst>
      </pc:sldChg>
      <pc:sldChg chg="addSp delSp modSp ord">
        <pc:chgData name="Andrew Yanez" userId="" providerId="" clId="Web-{521E0B55-F4A4-496E-9607-E05E44EEB039}" dt="2023-08-14T00:16:03.872" v="53" actId="20577"/>
        <pc:sldMkLst>
          <pc:docMk/>
          <pc:sldMk cId="2063912762" sldId="1835"/>
        </pc:sldMkLst>
        <pc:spChg chg="mod">
          <ac:chgData name="Andrew Yanez" userId="" providerId="" clId="Web-{521E0B55-F4A4-496E-9607-E05E44EEB039}" dt="2023-08-14T00:15:41.434" v="48" actId="20577"/>
          <ac:spMkLst>
            <pc:docMk/>
            <pc:sldMk cId="2063912762" sldId="1835"/>
            <ac:spMk id="7" creationId="{7DCBB3BD-D07C-FA2A-9B69-76D73BC32EBA}"/>
          </ac:spMkLst>
        </pc:spChg>
        <pc:spChg chg="add mod">
          <ac:chgData name="Andrew Yanez" userId="" providerId="" clId="Web-{521E0B55-F4A4-496E-9607-E05E44EEB039}" dt="2023-08-14T00:16:03.872" v="53" actId="20577"/>
          <ac:spMkLst>
            <pc:docMk/>
            <pc:sldMk cId="2063912762" sldId="1835"/>
            <ac:spMk id="14" creationId="{E9EA7B0E-CB0D-5E0B-6FED-570240B79FC8}"/>
          </ac:spMkLst>
        </pc:spChg>
        <pc:grpChg chg="del">
          <ac:chgData name="Andrew Yanez" userId="" providerId="" clId="Web-{521E0B55-F4A4-496E-9607-E05E44EEB039}" dt="2023-08-14T00:13:27.741" v="15"/>
          <ac:grpSpMkLst>
            <pc:docMk/>
            <pc:sldMk cId="2063912762" sldId="1835"/>
            <ac:grpSpMk id="19" creationId="{E0F0AD8D-F952-9D2D-DEEB-4AF5CB7713C4}"/>
          </ac:grpSpMkLst>
        </pc:grpChg>
        <pc:picChg chg="del">
          <ac:chgData name="Andrew Yanez" userId="" providerId="" clId="Web-{521E0B55-F4A4-496E-9607-E05E44EEB039}" dt="2023-08-14T00:14:58.682" v="32"/>
          <ac:picMkLst>
            <pc:docMk/>
            <pc:sldMk cId="2063912762" sldId="1835"/>
            <ac:picMk id="3" creationId="{54D73157-D477-7F0A-1F87-8C7F77BE3238}"/>
          </ac:picMkLst>
        </pc:picChg>
        <pc:picChg chg="del">
          <ac:chgData name="Andrew Yanez" userId="" providerId="" clId="Web-{521E0B55-F4A4-496E-9607-E05E44EEB039}" dt="2023-08-14T00:14:47.260" v="30"/>
          <ac:picMkLst>
            <pc:docMk/>
            <pc:sldMk cId="2063912762" sldId="1835"/>
            <ac:picMk id="5" creationId="{23AFD8DF-BE99-D70E-1D62-78D68C2FB253}"/>
          </ac:picMkLst>
        </pc:picChg>
        <pc:picChg chg="add mod">
          <ac:chgData name="Andrew Yanez" userId="" providerId="" clId="Web-{521E0B55-F4A4-496E-9607-E05E44EEB039}" dt="2023-08-14T00:15:07.964" v="36" actId="1076"/>
          <ac:picMkLst>
            <pc:docMk/>
            <pc:sldMk cId="2063912762" sldId="1835"/>
            <ac:picMk id="10" creationId="{A31B5334-0B19-0247-6B63-BEAC2E15B62E}"/>
          </ac:picMkLst>
        </pc:picChg>
        <pc:picChg chg="add mod">
          <ac:chgData name="Andrew Yanez" userId="" providerId="" clId="Web-{521E0B55-F4A4-496E-9607-E05E44EEB039}" dt="2023-08-14T00:15:02.557" v="34" actId="1076"/>
          <ac:picMkLst>
            <pc:docMk/>
            <pc:sldMk cId="2063912762" sldId="1835"/>
            <ac:picMk id="12" creationId="{48BF155D-B336-EE3D-1A99-2C3016EDC001}"/>
          </ac:picMkLst>
        </pc:picChg>
        <pc:picChg chg="del">
          <ac:chgData name="Andrew Yanez" userId="" providerId="" clId="Web-{521E0B55-F4A4-496E-9607-E05E44EEB039}" dt="2023-08-14T00:14:10.149" v="26"/>
          <ac:picMkLst>
            <pc:docMk/>
            <pc:sldMk cId="2063912762" sldId="1835"/>
            <ac:picMk id="22" creationId="{002B06B6-D493-E081-7E14-25C9C34416FC}"/>
          </ac:picMkLst>
        </pc:picChg>
        <pc:picChg chg="del">
          <ac:chgData name="Andrew Yanez" userId="" providerId="" clId="Web-{521E0B55-F4A4-496E-9607-E05E44EEB039}" dt="2023-08-14T00:14:10.681" v="27"/>
          <ac:picMkLst>
            <pc:docMk/>
            <pc:sldMk cId="2063912762" sldId="1835"/>
            <ac:picMk id="27" creationId="{E0BA8D31-33CF-65E1-413D-8A7D6BBEDB68}"/>
          </ac:picMkLst>
        </pc:picChg>
      </pc:sldChg>
      <pc:sldChg chg="addSp">
        <pc:chgData name="Andrew Yanez" userId="" providerId="" clId="Web-{521E0B55-F4A4-496E-9607-E05E44EEB039}" dt="2023-08-14T00:12:18.645" v="11"/>
        <pc:sldMkLst>
          <pc:docMk/>
          <pc:sldMk cId="3833724827" sldId="1855"/>
        </pc:sldMkLst>
        <pc:spChg chg="add">
          <ac:chgData name="Andrew Yanez" userId="" providerId="" clId="Web-{521E0B55-F4A4-496E-9607-E05E44EEB039}" dt="2023-08-14T00:10:55.158" v="0"/>
          <ac:spMkLst>
            <pc:docMk/>
            <pc:sldMk cId="3833724827" sldId="1855"/>
            <ac:spMk id="3" creationId="{7104AC5F-AA80-C910-2D73-CDB4DE1E657E}"/>
          </ac:spMkLst>
        </pc:spChg>
        <pc:cxnChg chg="add">
          <ac:chgData name="Andrew Yanez" userId="" providerId="" clId="Web-{521E0B55-F4A4-496E-9607-E05E44EEB039}" dt="2023-08-14T00:12:18.645" v="11"/>
          <ac:cxnSpMkLst>
            <pc:docMk/>
            <pc:sldMk cId="3833724827" sldId="1855"/>
            <ac:cxnSpMk id="9" creationId="{09C6913D-17FA-D3FF-5F4E-D4ED6F6FA4BE}"/>
          </ac:cxnSpMkLst>
        </pc:cxnChg>
      </pc:sldChg>
      <pc:sldChg chg="modSp">
        <pc:chgData name="Andrew Yanez" userId="" providerId="" clId="Web-{521E0B55-F4A4-496E-9607-E05E44EEB039}" dt="2023-08-14T00:12:01.004" v="10" actId="20577"/>
        <pc:sldMkLst>
          <pc:docMk/>
          <pc:sldMk cId="2065160430" sldId="1856"/>
        </pc:sldMkLst>
        <pc:spChg chg="mod">
          <ac:chgData name="Andrew Yanez" userId="" providerId="" clId="Web-{521E0B55-F4A4-496E-9607-E05E44EEB039}" dt="2023-08-14T00:12:01.004" v="10" actId="20577"/>
          <ac:spMkLst>
            <pc:docMk/>
            <pc:sldMk cId="2065160430" sldId="1856"/>
            <ac:spMk id="12" creationId="{F5D911FB-719D-74EC-503F-5F586140F1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6F465-2D33-1D47-AB4C-70F612BA9129}" type="datetimeFigureOut">
              <a:rPr lang="en-US" smtClean="0"/>
              <a:t>8/25/2023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FB016-76EE-774E-91CB-A89275AE0D8C}" type="slidenum">
              <a:rPr lang="en-US" smtClean="0"/>
              <a:t>‹#›</a:t>
            </a:fld>
            <a:endParaRPr lang="en-US"/>
          </a:p>
        </p:txBody>
      </p:sp>
    </p:spTree>
    <p:extLst>
      <p:ext uri="{BB962C8B-B14F-4D97-AF65-F5344CB8AC3E}">
        <p14:creationId xmlns:p14="http://schemas.microsoft.com/office/powerpoint/2010/main" val="216229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1) Enabled by photonic Technologies</a:t>
            </a:r>
          </a:p>
          <a:p>
            <a:endParaRPr lang="en-US" sz="1600" dirty="0"/>
          </a:p>
          <a:p>
            <a:r>
              <a:rPr lang="en-US" sz="1600" dirty="0"/>
              <a:t>2) </a:t>
            </a:r>
            <a:r>
              <a:rPr lang="en-US" sz="1600" dirty="0" err="1"/>
              <a:t>Starlink</a:t>
            </a:r>
            <a:r>
              <a:rPr lang="en-US" sz="1600" dirty="0"/>
              <a:t> investing, greater coverage</a:t>
            </a:r>
          </a:p>
          <a:p>
            <a:endParaRPr lang="en-US" sz="1600" dirty="0"/>
          </a:p>
          <a:p>
            <a:r>
              <a:rPr lang="en-US" sz="1600" dirty="0"/>
              <a:t>3) It is necessary to be able to modulate or change light</a:t>
            </a:r>
          </a:p>
          <a:p>
            <a:endParaRPr lang="en-US" sz="1600" dirty="0"/>
          </a:p>
          <a:p>
            <a:r>
              <a:rPr lang="en-US" sz="1600" dirty="0"/>
              <a:t>4) We are collaborating with a company called </a:t>
            </a:r>
            <a:r>
              <a:rPr lang="en-US" sz="1600" dirty="0" err="1"/>
              <a:t>Lucidean</a:t>
            </a:r>
            <a:br>
              <a:rPr lang="en-US" sz="1600" dirty="0"/>
            </a:br>
            <a:r>
              <a:rPr lang="en-US" sz="1600" dirty="0"/>
              <a:t>size, weight, power, and cost</a:t>
            </a:r>
          </a:p>
          <a:p>
            <a:br>
              <a:rPr lang="en-US" sz="1600" dirty="0"/>
            </a:br>
            <a:r>
              <a:rPr lang="en-US" sz="1600" dirty="0"/>
              <a:t>5) Characterizing these devices </a:t>
            </a:r>
          </a:p>
          <a:p>
            <a:endParaRPr lang="en-US" sz="1600" dirty="0"/>
          </a:p>
          <a:p>
            <a:endParaRPr lang="en-US" sz="1600" dirty="0"/>
          </a:p>
          <a:p>
            <a:r>
              <a:rPr lang="en-US" sz="1600" dirty="0"/>
              <a:t>Currently the global internet infrastructure is enabled by photonic technologies, companies like </a:t>
            </a:r>
            <a:r>
              <a:rPr lang="en-US" sz="1600" dirty="0" err="1"/>
              <a:t>Starlink</a:t>
            </a:r>
            <a:r>
              <a:rPr lang="en-US" sz="1600" dirty="0"/>
              <a:t> are investing in satellite based communication which enables faster data communication rates and greater coverage.  To further advance satellite-based communication technologies it is necessary to have integrated optical components that can encode information by modulating light. In EOM, there is a photonic component to do just this. We are collaborating with a company </a:t>
            </a:r>
            <a:r>
              <a:rPr lang="en-US" sz="1600" dirty="0" err="1"/>
              <a:t>Lucidean</a:t>
            </a:r>
            <a:r>
              <a:rPr lang="en-US" sz="1600" dirty="0"/>
              <a:t>, who is developing the next generation of modulators with an increased robustness, such as with size, weight, power, and cost. My work this summer consisted of characterizing these devices for use and applications in cryogenic environments.</a:t>
            </a:r>
          </a:p>
        </p:txBody>
      </p:sp>
      <p:sp>
        <p:nvSpPr>
          <p:cNvPr id="4" name="Slide Number Placeholder 3"/>
          <p:cNvSpPr>
            <a:spLocks noGrp="1"/>
          </p:cNvSpPr>
          <p:nvPr>
            <p:ph type="sldNum" sz="quarter" idx="5"/>
          </p:nvPr>
        </p:nvSpPr>
        <p:spPr/>
        <p:txBody>
          <a:bodyPr/>
          <a:lstStyle/>
          <a:p>
            <a:fld id="{24B64687-9C25-4D49-B4E8-7BC3DC2B47D3}" type="slidenum">
              <a:rPr lang="en-US" smtClean="0"/>
              <a:t>1</a:t>
            </a:fld>
            <a:endParaRPr lang="en-US"/>
          </a:p>
        </p:txBody>
      </p:sp>
    </p:spTree>
    <p:extLst>
      <p:ext uri="{BB962C8B-B14F-4D97-AF65-F5344CB8AC3E}">
        <p14:creationId xmlns:p14="http://schemas.microsoft.com/office/powerpoint/2010/main" val="1605686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The saturate happens, we don’t know why</a:t>
            </a:r>
          </a:p>
          <a:p>
            <a:r>
              <a:rPr lang="en-US" sz="1600" dirty="0"/>
              <a:t>We are in the process of troubleshooting and trying to troubleshoot our data</a:t>
            </a:r>
          </a:p>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10</a:t>
            </a:fld>
            <a:endParaRPr lang="en-US"/>
          </a:p>
        </p:txBody>
      </p:sp>
    </p:spTree>
    <p:extLst>
      <p:ext uri="{BB962C8B-B14F-4D97-AF65-F5344CB8AC3E}">
        <p14:creationId xmlns:p14="http://schemas.microsoft.com/office/powerpoint/2010/main" val="4233956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11</a:t>
            </a:fld>
            <a:endParaRPr lang="en-US"/>
          </a:p>
        </p:txBody>
      </p:sp>
    </p:spTree>
    <p:extLst>
      <p:ext uri="{BB962C8B-B14F-4D97-AF65-F5344CB8AC3E}">
        <p14:creationId xmlns:p14="http://schemas.microsoft.com/office/powerpoint/2010/main" val="3559875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12</a:t>
            </a:fld>
            <a:endParaRPr lang="en-US"/>
          </a:p>
        </p:txBody>
      </p:sp>
    </p:spTree>
    <p:extLst>
      <p:ext uri="{BB962C8B-B14F-4D97-AF65-F5344CB8AC3E}">
        <p14:creationId xmlns:p14="http://schemas.microsoft.com/office/powerpoint/2010/main" val="3708182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13</a:t>
            </a:fld>
            <a:endParaRPr lang="en-US"/>
          </a:p>
        </p:txBody>
      </p:sp>
    </p:spTree>
    <p:extLst>
      <p:ext uri="{BB962C8B-B14F-4D97-AF65-F5344CB8AC3E}">
        <p14:creationId xmlns:p14="http://schemas.microsoft.com/office/powerpoint/2010/main" val="61489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14</a:t>
            </a:fld>
            <a:endParaRPr lang="en-US"/>
          </a:p>
        </p:txBody>
      </p:sp>
    </p:spTree>
    <p:extLst>
      <p:ext uri="{BB962C8B-B14F-4D97-AF65-F5344CB8AC3E}">
        <p14:creationId xmlns:p14="http://schemas.microsoft.com/office/powerpoint/2010/main" val="1608251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I’d like to thank you for your time, and I’m happy to take any questions if there’s time. </a:t>
            </a:r>
          </a:p>
        </p:txBody>
      </p:sp>
      <p:sp>
        <p:nvSpPr>
          <p:cNvPr id="4" name="Slide Number Placeholder 3"/>
          <p:cNvSpPr>
            <a:spLocks noGrp="1"/>
          </p:cNvSpPr>
          <p:nvPr>
            <p:ph type="sldNum" sz="quarter" idx="5"/>
          </p:nvPr>
        </p:nvSpPr>
        <p:spPr/>
        <p:txBody>
          <a:bodyPr/>
          <a:lstStyle/>
          <a:p>
            <a:fld id="{0C4F79D6-F5A8-470A-9B1A-F590C3403632}" type="slidenum">
              <a:rPr lang="en-US" smtClean="0"/>
              <a:t>15</a:t>
            </a:fld>
            <a:endParaRPr lang="en-US"/>
          </a:p>
        </p:txBody>
      </p:sp>
    </p:spTree>
    <p:extLst>
      <p:ext uri="{BB962C8B-B14F-4D97-AF65-F5344CB8AC3E}">
        <p14:creationId xmlns:p14="http://schemas.microsoft.com/office/powerpoint/2010/main" val="376712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Quantum technologies have been of recent interest due to their transformative properties in various sectors such as medicine and healthcare, finance and business, transportation, infrastructure, and networking. Quantum technologies can be categorized under one of three main types, being, communications, computing, and sensing. </a:t>
            </a:r>
          </a:p>
          <a:p>
            <a:endParaRPr lang="en-US" sz="1600" dirty="0"/>
          </a:p>
          <a:p>
            <a:r>
              <a:rPr lang="en-US" sz="1600" dirty="0"/>
              <a:t>PRESS</a:t>
            </a:r>
          </a:p>
          <a:p>
            <a:endParaRPr lang="en-US" sz="1600" dirty="0"/>
          </a:p>
          <a:p>
            <a:r>
              <a:rPr lang="en-US" sz="1600" dirty="0"/>
              <a:t>As shown on the last slide, there are lots of different approaches and platforms for quantum technologies; optics is one such platform that is very versatile due to its Implementation for quantum that can be done at room temperature, making it a very useful platform to teaching QIS concepts.</a:t>
            </a:r>
          </a:p>
          <a:p>
            <a:endParaRPr lang="en-US" sz="1600" dirty="0"/>
          </a:p>
          <a:p>
            <a:r>
              <a:rPr lang="en-US" sz="1600" dirty="0"/>
              <a:t>NEXT</a:t>
            </a:r>
          </a:p>
        </p:txBody>
      </p:sp>
      <p:sp>
        <p:nvSpPr>
          <p:cNvPr id="4" name="Slide Number Placeholder 3"/>
          <p:cNvSpPr>
            <a:spLocks noGrp="1"/>
          </p:cNvSpPr>
          <p:nvPr>
            <p:ph type="sldNum" sz="quarter" idx="5"/>
          </p:nvPr>
        </p:nvSpPr>
        <p:spPr/>
        <p:txBody>
          <a:bodyPr/>
          <a:lstStyle/>
          <a:p>
            <a:fld id="{24B64687-9C25-4D49-B4E8-7BC3DC2B47D3}" type="slidenum">
              <a:rPr lang="en-US" smtClean="0"/>
              <a:t>17</a:t>
            </a:fld>
            <a:endParaRPr lang="en-US"/>
          </a:p>
        </p:txBody>
      </p:sp>
    </p:spTree>
    <p:extLst>
      <p:ext uri="{BB962C8B-B14F-4D97-AF65-F5344CB8AC3E}">
        <p14:creationId xmlns:p14="http://schemas.microsoft.com/office/powerpoint/2010/main" val="1037532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Shown here is a state-of-the-art spectroscopy setup that is used for studying optical quantum devices and I wanted to show this just to demonstrate the level of complexity involved. I won’t get into it but this setup involves a cryostat, high frequency digital electronics, </a:t>
            </a:r>
            <a:r>
              <a:rPr lang="en-US" sz="1600" dirty="0" err="1"/>
              <a:t>nanopositioners</a:t>
            </a:r>
            <a:r>
              <a:rPr lang="en-US" sz="1600" dirty="0"/>
              <a:t>, and high power lasers to work. There are a lot of moving parts, a very wide parameter space, and we have to work in the dark. It makes for a cool picture, but its not great for teaching purposes. Its very difficult to learn from when students are focused on the implementation of things instead of the fundamental science. </a:t>
            </a:r>
          </a:p>
          <a:p>
            <a:endParaRPr lang="en-US" sz="1600" dirty="0"/>
          </a:p>
          <a:p>
            <a:r>
              <a:rPr lang="en-US" sz="1600" dirty="0"/>
              <a:t>This is why we use a type-1 SPDC process to study quantum technologies. Because it’s a lot simpler than this, there's less moving parts, and we can have the room lights on! I’ll touch on all of this a little later.</a:t>
            </a:r>
          </a:p>
          <a:p>
            <a:endParaRPr lang="en-US" sz="1600" dirty="0"/>
          </a:p>
          <a:p>
            <a:r>
              <a:rPr lang="en-US" sz="1600" dirty="0"/>
              <a:t>NEXT</a:t>
            </a:r>
          </a:p>
        </p:txBody>
      </p:sp>
      <p:sp>
        <p:nvSpPr>
          <p:cNvPr id="4" name="Slide Number Placeholder 3"/>
          <p:cNvSpPr>
            <a:spLocks noGrp="1"/>
          </p:cNvSpPr>
          <p:nvPr>
            <p:ph type="sldNum" sz="quarter" idx="5"/>
          </p:nvPr>
        </p:nvSpPr>
        <p:spPr/>
        <p:txBody>
          <a:bodyPr/>
          <a:lstStyle/>
          <a:p>
            <a:fld id="{24B64687-9C25-4D49-B4E8-7BC3DC2B47D3}" type="slidenum">
              <a:rPr lang="en-US" smtClean="0"/>
              <a:t>18</a:t>
            </a:fld>
            <a:endParaRPr lang="en-US"/>
          </a:p>
        </p:txBody>
      </p:sp>
    </p:spTree>
    <p:extLst>
      <p:ext uri="{BB962C8B-B14F-4D97-AF65-F5344CB8AC3E}">
        <p14:creationId xmlns:p14="http://schemas.microsoft.com/office/powerpoint/2010/main" val="2948353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summarize quickly. We developed a fully automated remotely accessible experimental quantum optics lab course. We created an open source software and utilized 3D printed components to increase the accessibility.</a:t>
            </a:r>
          </a:p>
          <a:p>
            <a:r>
              <a:rPr lang="en-US" dirty="0"/>
              <a:t>We also qualitatively show that the hands-on aspect of the course increases learning outcomes, while simultaneously exposing students to state-of-the-art research equipment.</a:t>
            </a:r>
          </a:p>
          <a:p>
            <a:r>
              <a:rPr lang="en-US" dirty="0"/>
              <a:t>Lastly, our open access setup is a step towards removing the expertise and financial barriers that exist for experimental implementations of quantum education.</a:t>
            </a:r>
          </a:p>
          <a:p>
            <a:endParaRPr lang="en-US" dirty="0"/>
          </a:p>
          <a:p>
            <a:r>
              <a:rPr lang="en-US" dirty="0"/>
              <a:t>NEXT.</a:t>
            </a:r>
          </a:p>
        </p:txBody>
      </p:sp>
      <p:sp>
        <p:nvSpPr>
          <p:cNvPr id="4" name="Slide Number Placeholder 3"/>
          <p:cNvSpPr>
            <a:spLocks noGrp="1"/>
          </p:cNvSpPr>
          <p:nvPr>
            <p:ph type="sldNum" sz="quarter" idx="5"/>
          </p:nvPr>
        </p:nvSpPr>
        <p:spPr/>
        <p:txBody>
          <a:bodyPr/>
          <a:lstStyle/>
          <a:p>
            <a:fld id="{0C4F79D6-F5A8-470A-9B1A-F590C3403632}" type="slidenum">
              <a:rPr lang="en-US" smtClean="0"/>
              <a:t>19</a:t>
            </a:fld>
            <a:endParaRPr lang="en-US"/>
          </a:p>
        </p:txBody>
      </p:sp>
    </p:spTree>
    <p:extLst>
      <p:ext uri="{BB962C8B-B14F-4D97-AF65-F5344CB8AC3E}">
        <p14:creationId xmlns:p14="http://schemas.microsoft.com/office/powerpoint/2010/main" val="47114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This is an image of what our device looks like under a microscope. Effectively what this is a ring resonator and P-N junction combined into one device. </a:t>
            </a:r>
          </a:p>
          <a:p>
            <a:endParaRPr lang="en-US" sz="1600" dirty="0"/>
          </a:p>
          <a:p>
            <a:endParaRPr lang="en-US" sz="1600" dirty="0"/>
          </a:p>
          <a:p>
            <a:endParaRPr lang="en-US" sz="1600" dirty="0"/>
          </a:p>
          <a:p>
            <a:r>
              <a:rPr lang="en-US" sz="1600" dirty="0"/>
              <a:t>Ring Resonator:</a:t>
            </a:r>
          </a:p>
          <a:p>
            <a:r>
              <a:rPr lang="en-US" sz="1600" dirty="0"/>
              <a:t>Waveguide structure in which you send in light. Some light couples into the ring. Some light constructively interferes and some destructive interference. When it goes through the top waveguide we measure to see the light that comes through. When it goes through the ring resonator the light does not reach our measurement which is why there is a dip. This is called resonance. These resonances can be used to encode information and can send data across long distances. If we want to modulate the data, all we want to do is shift the resonance. Essentially what this means is to shift the valleys, either a little bit to the left or a little bit to the right.</a:t>
            </a:r>
          </a:p>
          <a:p>
            <a:endParaRPr lang="en-US" sz="1600" dirty="0"/>
          </a:p>
          <a:p>
            <a:endParaRPr lang="en-US" sz="1600" dirty="0"/>
          </a:p>
          <a:p>
            <a:r>
              <a:rPr lang="en-US" sz="1600" dirty="0"/>
              <a:t>P-N Junction:</a:t>
            </a:r>
          </a:p>
          <a:p>
            <a:r>
              <a:rPr lang="en-US" sz="1600" dirty="0"/>
              <a:t>This in inside the ring resonator. If we hook up a battery to supply a voltage to the junction, current would flow from left to right, creating an electric field that shifts our resonance dip.</a:t>
            </a:r>
          </a:p>
          <a:p>
            <a:endParaRPr lang="en-US" sz="1600" dirty="0"/>
          </a:p>
          <a:p>
            <a:r>
              <a:rPr lang="en-US" sz="1600" dirty="0"/>
              <a:t>On the right, this is a cross section of </a:t>
            </a:r>
            <a:r>
              <a:rPr lang="en-US" sz="1600"/>
              <a:t>the r</a:t>
            </a:r>
            <a:endParaRPr lang="en-US" sz="1600" dirty="0"/>
          </a:p>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2</a:t>
            </a:fld>
            <a:endParaRPr lang="en-US"/>
          </a:p>
        </p:txBody>
      </p:sp>
    </p:spTree>
    <p:extLst>
      <p:ext uri="{BB962C8B-B14F-4D97-AF65-F5344CB8AC3E}">
        <p14:creationId xmlns:p14="http://schemas.microsoft.com/office/powerpoint/2010/main" val="1043382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4k Temperatures</a:t>
            </a:r>
          </a:p>
          <a:p>
            <a:endParaRPr lang="en-US" sz="1600" dirty="0"/>
          </a:p>
          <a:p>
            <a:r>
              <a:rPr lang="en-US" sz="1600" dirty="0"/>
              <a:t>Microscope Objective</a:t>
            </a:r>
          </a:p>
          <a:p>
            <a:endParaRPr lang="en-US" sz="1600" dirty="0"/>
          </a:p>
          <a:p>
            <a:r>
              <a:rPr lang="en-US" sz="1600" dirty="0"/>
              <a:t>Beam Splitter</a:t>
            </a:r>
          </a:p>
          <a:p>
            <a:endParaRPr lang="en-US" sz="1600" dirty="0"/>
          </a:p>
          <a:p>
            <a:r>
              <a:rPr lang="en-US" sz="1600" dirty="0"/>
              <a:t>Blue Wires to send Voltage</a:t>
            </a:r>
          </a:p>
          <a:p>
            <a:endParaRPr lang="en-US" sz="1600" dirty="0"/>
          </a:p>
          <a:p>
            <a:r>
              <a:rPr lang="en-US" sz="1600" dirty="0"/>
              <a:t>It has a PCB on the nano-positioner</a:t>
            </a:r>
          </a:p>
          <a:p>
            <a:endParaRPr lang="en-US" sz="1600" dirty="0"/>
          </a:p>
          <a:p>
            <a:r>
              <a:rPr lang="en-US" sz="1600" dirty="0"/>
              <a:t>All we care about is the cold plate that gets it to 4 k temperatures</a:t>
            </a:r>
          </a:p>
        </p:txBody>
      </p:sp>
      <p:sp>
        <p:nvSpPr>
          <p:cNvPr id="4" name="Slide Number Placeholder 3"/>
          <p:cNvSpPr>
            <a:spLocks noGrp="1"/>
          </p:cNvSpPr>
          <p:nvPr>
            <p:ph type="sldNum" sz="quarter" idx="5"/>
          </p:nvPr>
        </p:nvSpPr>
        <p:spPr/>
        <p:txBody>
          <a:bodyPr/>
          <a:lstStyle/>
          <a:p>
            <a:fld id="{24B64687-9C25-4D49-B4E8-7BC3DC2B47D3}" type="slidenum">
              <a:rPr lang="en-US" smtClean="0"/>
              <a:t>3</a:t>
            </a:fld>
            <a:endParaRPr lang="en-US"/>
          </a:p>
        </p:txBody>
      </p:sp>
    </p:spTree>
    <p:extLst>
      <p:ext uri="{BB962C8B-B14F-4D97-AF65-F5344CB8AC3E}">
        <p14:creationId xmlns:p14="http://schemas.microsoft.com/office/powerpoint/2010/main" val="3328142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This is what the sample looks like</a:t>
            </a:r>
          </a:p>
          <a:p>
            <a:endParaRPr lang="en-US" sz="1600" dirty="0"/>
          </a:p>
          <a:p>
            <a:r>
              <a:rPr lang="en-US" sz="1600" dirty="0"/>
              <a:t>Electro-optic co-packaged </a:t>
            </a:r>
          </a:p>
          <a:p>
            <a:endParaRPr lang="en-US" sz="1600" dirty="0"/>
          </a:p>
          <a:p>
            <a:r>
              <a:rPr lang="en-US" sz="1600" dirty="0"/>
              <a:t>Put an arrow to tiny chip</a:t>
            </a:r>
          </a:p>
        </p:txBody>
      </p:sp>
      <p:sp>
        <p:nvSpPr>
          <p:cNvPr id="4" name="Slide Number Placeholder 3"/>
          <p:cNvSpPr>
            <a:spLocks noGrp="1"/>
          </p:cNvSpPr>
          <p:nvPr>
            <p:ph type="sldNum" sz="quarter" idx="5"/>
          </p:nvPr>
        </p:nvSpPr>
        <p:spPr/>
        <p:txBody>
          <a:bodyPr/>
          <a:lstStyle/>
          <a:p>
            <a:fld id="{24B64687-9C25-4D49-B4E8-7BC3DC2B47D3}" type="slidenum">
              <a:rPr lang="en-US" smtClean="0"/>
              <a:t>4</a:t>
            </a:fld>
            <a:endParaRPr lang="en-US"/>
          </a:p>
        </p:txBody>
      </p:sp>
    </p:spTree>
    <p:extLst>
      <p:ext uri="{BB962C8B-B14F-4D97-AF65-F5344CB8AC3E}">
        <p14:creationId xmlns:p14="http://schemas.microsoft.com/office/powerpoint/2010/main" val="3872536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This is where we get all of the laughs:</a:t>
            </a:r>
          </a:p>
          <a:p>
            <a:endParaRPr lang="en-US" sz="1600" dirty="0"/>
          </a:p>
          <a:p>
            <a:r>
              <a:rPr lang="en-US" sz="1600" dirty="0"/>
              <a:t>1) Screen connect cryostat</a:t>
            </a:r>
          </a:p>
          <a:p>
            <a:endParaRPr lang="en-US" sz="1600" dirty="0"/>
          </a:p>
          <a:p>
            <a:r>
              <a:rPr lang="en-US" sz="1600" dirty="0"/>
              <a:t>2) How read screen?</a:t>
            </a:r>
          </a:p>
          <a:p>
            <a:endParaRPr lang="en-US" sz="1600" dirty="0"/>
          </a:p>
          <a:p>
            <a:r>
              <a:rPr lang="en-US" sz="1600" dirty="0"/>
              <a:t>3) Like normal, just hook it up to </a:t>
            </a:r>
            <a:r>
              <a:rPr lang="en-US" sz="1600" dirty="0" err="1"/>
              <a:t>usb</a:t>
            </a:r>
            <a:r>
              <a:rPr lang="en-US" sz="1600" dirty="0"/>
              <a:t> and download CSV file.</a:t>
            </a:r>
          </a:p>
          <a:p>
            <a:endParaRPr lang="en-US" sz="1600" dirty="0"/>
          </a:p>
          <a:p>
            <a:r>
              <a:rPr lang="en-US" sz="1600" dirty="0"/>
              <a:t>5) Not how it works, research is just interface device</a:t>
            </a:r>
          </a:p>
        </p:txBody>
      </p:sp>
      <p:sp>
        <p:nvSpPr>
          <p:cNvPr id="4" name="Slide Number Placeholder 3"/>
          <p:cNvSpPr>
            <a:spLocks noGrp="1"/>
          </p:cNvSpPr>
          <p:nvPr>
            <p:ph type="sldNum" sz="quarter" idx="5"/>
          </p:nvPr>
        </p:nvSpPr>
        <p:spPr/>
        <p:txBody>
          <a:bodyPr/>
          <a:lstStyle/>
          <a:p>
            <a:fld id="{24B64687-9C25-4D49-B4E8-7BC3DC2B47D3}" type="slidenum">
              <a:rPr lang="en-US" smtClean="0"/>
              <a:t>5</a:t>
            </a:fld>
            <a:endParaRPr lang="en-US"/>
          </a:p>
        </p:txBody>
      </p:sp>
    </p:spTree>
    <p:extLst>
      <p:ext uri="{BB962C8B-B14F-4D97-AF65-F5344CB8AC3E}">
        <p14:creationId xmlns:p14="http://schemas.microsoft.com/office/powerpoint/2010/main" val="2763125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Have video or gif of how it uses edge detection</a:t>
            </a:r>
          </a:p>
          <a:p>
            <a:endParaRPr lang="en-US" sz="1600" dirty="0"/>
          </a:p>
          <a:p>
            <a:r>
              <a:rPr lang="en-US" sz="1600" dirty="0"/>
              <a:t>Talk about edge detection</a:t>
            </a:r>
          </a:p>
          <a:p>
            <a:endParaRPr lang="en-US" sz="1600" dirty="0"/>
          </a:p>
          <a:p>
            <a:r>
              <a:rPr lang="en-US" sz="1600" dirty="0"/>
              <a:t>Pseudo Code Diagram</a:t>
            </a:r>
          </a:p>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6</a:t>
            </a:fld>
            <a:endParaRPr lang="en-US"/>
          </a:p>
        </p:txBody>
      </p:sp>
    </p:spTree>
    <p:extLst>
      <p:ext uri="{BB962C8B-B14F-4D97-AF65-F5344CB8AC3E}">
        <p14:creationId xmlns:p14="http://schemas.microsoft.com/office/powerpoint/2010/main" val="4057633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7</a:t>
            </a:fld>
            <a:endParaRPr lang="en-US"/>
          </a:p>
        </p:txBody>
      </p:sp>
    </p:spTree>
    <p:extLst>
      <p:ext uri="{BB962C8B-B14F-4D97-AF65-F5344CB8AC3E}">
        <p14:creationId xmlns:p14="http://schemas.microsoft.com/office/powerpoint/2010/main" val="3944222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cs typeface="Calibri"/>
              </a:rPr>
              <a:t>Negative Charge</a:t>
            </a:r>
          </a:p>
          <a:p>
            <a:endParaRPr lang="en-US" sz="1600" dirty="0"/>
          </a:p>
          <a:p>
            <a:endParaRPr lang="en-US" sz="1600" dirty="0"/>
          </a:p>
          <a:p>
            <a:r>
              <a:rPr lang="en-US" sz="1600" dirty="0"/>
              <a:t>Carrier Freeze Out</a:t>
            </a:r>
          </a:p>
          <a:p>
            <a:endParaRPr lang="en-US" sz="1600" dirty="0"/>
          </a:p>
          <a:p>
            <a:r>
              <a:rPr lang="en-US" sz="1600" dirty="0"/>
              <a:t>When the temperature is decreased the electrons go from the conduction back down to the doped state</a:t>
            </a:r>
          </a:p>
          <a:p>
            <a:endParaRPr lang="en-US" sz="1600" dirty="0"/>
          </a:p>
          <a:p>
            <a:r>
              <a:rPr lang="en-US" sz="1600" dirty="0"/>
              <a:t>And then Show results’</a:t>
            </a:r>
          </a:p>
          <a:p>
            <a:endParaRPr lang="en-US" sz="1600" dirty="0"/>
          </a:p>
          <a:p>
            <a:endParaRPr lang="en-US" sz="1600" dirty="0"/>
          </a:p>
          <a:p>
            <a:r>
              <a:rPr lang="en-US" sz="1600" dirty="0"/>
              <a:t>Carrier Concentration goes down</a:t>
            </a:r>
          </a:p>
          <a:p>
            <a:r>
              <a:rPr lang="en-US" sz="1600" dirty="0"/>
              <a:t>I_s goes down</a:t>
            </a:r>
          </a:p>
          <a:p>
            <a:r>
              <a:rPr lang="en-US" sz="1600" dirty="0" err="1"/>
              <a:t>I_d</a:t>
            </a:r>
            <a:r>
              <a:rPr lang="en-US" sz="1600" dirty="0"/>
              <a:t> goes down</a:t>
            </a:r>
          </a:p>
          <a:p>
            <a:r>
              <a:rPr lang="en-US" sz="1600" dirty="0"/>
              <a:t>Which is what we see in our plot at 5k</a:t>
            </a:r>
          </a:p>
          <a:p>
            <a:endParaRPr lang="en-US" sz="1600" dirty="0"/>
          </a:p>
          <a:p>
            <a:r>
              <a:rPr lang="en-US" sz="1600" dirty="0"/>
              <a:t>Diode current</a:t>
            </a:r>
          </a:p>
          <a:p>
            <a:endParaRPr lang="en-US" sz="1600" dirty="0"/>
          </a:p>
          <a:p>
            <a:r>
              <a:rPr lang="en-US" sz="1600" dirty="0"/>
              <a:t>Saturation Current:</a:t>
            </a:r>
            <a:br>
              <a:rPr lang="en-US" sz="1600" dirty="0"/>
            </a:br>
            <a:endParaRPr lang="en-US" sz="1600" dirty="0"/>
          </a:p>
          <a:p>
            <a:r>
              <a:rPr lang="en-US" sz="1600" dirty="0"/>
              <a:t>Essentially just </a:t>
            </a:r>
            <a:r>
              <a:rPr lang="en-US" sz="2400" b="0" i="0" dirty="0">
                <a:solidFill>
                  <a:srgbClr val="D1D5DB"/>
                </a:solidFill>
                <a:effectLst/>
                <a:latin typeface="Söhne"/>
              </a:rPr>
              <a:t>current that flows in a diode when it's in reverse bias</a:t>
            </a:r>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8</a:t>
            </a:fld>
            <a:endParaRPr lang="en-US"/>
          </a:p>
        </p:txBody>
      </p:sp>
    </p:spTree>
    <p:extLst>
      <p:ext uri="{BB962C8B-B14F-4D97-AF65-F5344CB8AC3E}">
        <p14:creationId xmlns:p14="http://schemas.microsoft.com/office/powerpoint/2010/main" val="1688515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cs typeface="Calibri"/>
              </a:rPr>
              <a:t>Negative Charge</a:t>
            </a:r>
          </a:p>
          <a:p>
            <a:endParaRPr lang="en-US" sz="1600" dirty="0"/>
          </a:p>
          <a:p>
            <a:endParaRPr lang="en-US" sz="1600" dirty="0"/>
          </a:p>
          <a:p>
            <a:r>
              <a:rPr lang="en-US" sz="1600" dirty="0"/>
              <a:t>Carrier Freeze Out</a:t>
            </a:r>
          </a:p>
          <a:p>
            <a:endParaRPr lang="en-US" sz="1600" dirty="0"/>
          </a:p>
          <a:p>
            <a:r>
              <a:rPr lang="en-US" sz="1600" dirty="0"/>
              <a:t>When the temperature is decreased the electrons go from the conduction back down to the doped state</a:t>
            </a:r>
          </a:p>
          <a:p>
            <a:endParaRPr lang="en-US" sz="1600" dirty="0"/>
          </a:p>
          <a:p>
            <a:r>
              <a:rPr lang="en-US" sz="1600" dirty="0"/>
              <a:t>And then Show results’</a:t>
            </a:r>
          </a:p>
          <a:p>
            <a:endParaRPr lang="en-US" sz="1600" dirty="0"/>
          </a:p>
          <a:p>
            <a:endParaRPr lang="en-US" sz="1600" dirty="0"/>
          </a:p>
          <a:p>
            <a:r>
              <a:rPr lang="en-US" sz="1600" dirty="0"/>
              <a:t>Carrier Concentration goes down</a:t>
            </a:r>
          </a:p>
          <a:p>
            <a:r>
              <a:rPr lang="en-US" sz="1600" dirty="0"/>
              <a:t>I_s goes down</a:t>
            </a:r>
          </a:p>
          <a:p>
            <a:r>
              <a:rPr lang="en-US" sz="1600" dirty="0" err="1"/>
              <a:t>I_d</a:t>
            </a:r>
            <a:r>
              <a:rPr lang="en-US" sz="1600" dirty="0"/>
              <a:t> goes down</a:t>
            </a:r>
          </a:p>
          <a:p>
            <a:r>
              <a:rPr lang="en-US" sz="1600" dirty="0"/>
              <a:t>Which is what we see in our plot at 5k</a:t>
            </a:r>
          </a:p>
          <a:p>
            <a:endParaRPr lang="en-US" sz="1600" dirty="0"/>
          </a:p>
          <a:p>
            <a:r>
              <a:rPr lang="en-US" sz="1600" dirty="0"/>
              <a:t>Diode current</a:t>
            </a:r>
          </a:p>
          <a:p>
            <a:endParaRPr lang="en-US" sz="1600" dirty="0"/>
          </a:p>
          <a:p>
            <a:r>
              <a:rPr lang="en-US" sz="1600" dirty="0"/>
              <a:t>Saturation Current:</a:t>
            </a:r>
            <a:br>
              <a:rPr lang="en-US" sz="1600" dirty="0"/>
            </a:br>
            <a:endParaRPr lang="en-US" sz="1600" dirty="0"/>
          </a:p>
          <a:p>
            <a:r>
              <a:rPr lang="en-US" sz="1600" dirty="0"/>
              <a:t>Essentially just </a:t>
            </a:r>
            <a:r>
              <a:rPr lang="en-US" sz="2400" b="0" i="0" dirty="0">
                <a:solidFill>
                  <a:srgbClr val="D1D5DB"/>
                </a:solidFill>
                <a:effectLst/>
                <a:latin typeface="Söhne"/>
              </a:rPr>
              <a:t>current that flows in a diode when it's in reverse bias</a:t>
            </a:r>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9</a:t>
            </a:fld>
            <a:endParaRPr lang="en-US"/>
          </a:p>
        </p:txBody>
      </p:sp>
    </p:spTree>
    <p:extLst>
      <p:ext uri="{BB962C8B-B14F-4D97-AF65-F5344CB8AC3E}">
        <p14:creationId xmlns:p14="http://schemas.microsoft.com/office/powerpoint/2010/main" val="3053026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B9CF-057F-444A-4831-19B4E0629C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656FCE-0F5A-0FCC-B0B1-45A69E4F5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39677A-201C-B667-11BF-86619BB34864}"/>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5" name="Footer Placeholder 4">
            <a:extLst>
              <a:ext uri="{FF2B5EF4-FFF2-40B4-BE49-F238E27FC236}">
                <a16:creationId xmlns:a16="http://schemas.microsoft.com/office/drawing/2014/main" id="{06955762-9C5D-0100-0181-64CA7115E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C6E9A-0427-7E7C-1F3D-97961C05F742}"/>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846910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9E6D6-98EE-C915-7850-E53B5BA85B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BFAA5C-DF0B-7AE6-7346-8CF2B83F14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442B3-956C-8291-9304-D87BCBC963E8}"/>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5" name="Footer Placeholder 4">
            <a:extLst>
              <a:ext uri="{FF2B5EF4-FFF2-40B4-BE49-F238E27FC236}">
                <a16:creationId xmlns:a16="http://schemas.microsoft.com/office/drawing/2014/main" id="{2516267D-72DA-01C7-033B-7A3BC8756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8370B-34DD-DECD-F32A-8CCD96EE35DE}"/>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172194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3BDF77-B2C3-2AAB-2575-D643ABC714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46353D-CE09-0C78-ACC8-DB88966089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E312C-0AD9-638D-1584-72875F7D8D44}"/>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5" name="Footer Placeholder 4">
            <a:extLst>
              <a:ext uri="{FF2B5EF4-FFF2-40B4-BE49-F238E27FC236}">
                <a16:creationId xmlns:a16="http://schemas.microsoft.com/office/drawing/2014/main" id="{6780F67A-D318-A9BB-81E0-977D23C1D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233E2-5CA0-F598-B823-01EC1B5E2BB1}"/>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865270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3634D0-8450-471C-A9FC-CE807D242350}"/>
              </a:ext>
            </a:extLst>
          </p:cNvPr>
          <p:cNvSpPr/>
          <p:nvPr userDrawn="1"/>
        </p:nvSpPr>
        <p:spPr>
          <a:xfrm>
            <a:off x="-60960" y="-25400"/>
            <a:ext cx="12313920" cy="548640"/>
          </a:xfrm>
          <a:prstGeom prst="rect">
            <a:avLst/>
          </a:prstGeom>
          <a:gradFill flip="none" rotWithShape="1">
            <a:gsLst>
              <a:gs pos="70000">
                <a:srgbClr val="003660"/>
              </a:gs>
              <a:gs pos="0">
                <a:schemeClr val="accent1">
                  <a:lumMod val="30000"/>
                  <a:lumOff val="70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Date Placeholder 4">
            <a:extLst>
              <a:ext uri="{FF2B5EF4-FFF2-40B4-BE49-F238E27FC236}">
                <a16:creationId xmlns:a16="http://schemas.microsoft.com/office/drawing/2014/main" id="{C5AFBD9B-8DFA-05DC-56A1-A0839511A2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A0ABDA-FE77-ADC4-3F19-514E8A39B663}"/>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4F132812-9CCB-DA1B-7843-E353B414FDB5}"/>
              </a:ext>
            </a:extLst>
          </p:cNvPr>
          <p:cNvSpPr>
            <a:spLocks noGrp="1"/>
          </p:cNvSpPr>
          <p:nvPr>
            <p:ph type="sldNum" sz="quarter" idx="12"/>
          </p:nvPr>
        </p:nvSpPr>
        <p:spPr/>
        <p:txBody>
          <a:bodyPr/>
          <a:lstStyle/>
          <a:p>
            <a:fld id="{2353321C-0A84-4326-91D8-CBCF2FFBC551}" type="slidenum">
              <a:rPr lang="en-US" smtClean="0"/>
              <a:t>‹#›</a:t>
            </a:fld>
            <a:endParaRPr lang="en-US"/>
          </a:p>
        </p:txBody>
      </p:sp>
    </p:spTree>
    <p:extLst>
      <p:ext uri="{BB962C8B-B14F-4D97-AF65-F5344CB8AC3E}">
        <p14:creationId xmlns:p14="http://schemas.microsoft.com/office/powerpoint/2010/main" val="1975189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F173-DDC8-5F75-AE1B-906CD23671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30E4F0-BD2C-39AE-5711-5E3D591A6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E2F450-6879-4C7D-21E9-F9EE25125A1F}"/>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5" name="Footer Placeholder 4">
            <a:extLst>
              <a:ext uri="{FF2B5EF4-FFF2-40B4-BE49-F238E27FC236}">
                <a16:creationId xmlns:a16="http://schemas.microsoft.com/office/drawing/2014/main" id="{16EADC66-B5F3-26F5-31F2-459470201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EF0075-1773-A61B-1BEC-1435FF9D4582}"/>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508621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B03B-20BF-E9DE-A705-87DB8EA698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E2682E-48C7-989C-1B49-D12CFDE9E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158C5-A72E-2F37-9462-97DBFC62DB01}"/>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5" name="Footer Placeholder 4">
            <a:extLst>
              <a:ext uri="{FF2B5EF4-FFF2-40B4-BE49-F238E27FC236}">
                <a16:creationId xmlns:a16="http://schemas.microsoft.com/office/drawing/2014/main" id="{0CB61396-F4C1-D61E-8C04-D44D2FDE2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0C644-75F3-7971-1A97-77B3FCA111AD}"/>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2395692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75CC-E049-D463-8AEE-23C5A73E6F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89A873-F9D8-88FE-33F5-A9D9ACF2B1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0D6B0D-186B-4E9A-A380-516F990D4A90}"/>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5" name="Footer Placeholder 4">
            <a:extLst>
              <a:ext uri="{FF2B5EF4-FFF2-40B4-BE49-F238E27FC236}">
                <a16:creationId xmlns:a16="http://schemas.microsoft.com/office/drawing/2014/main" id="{2E3B4A9B-1618-A4BF-14B8-885329178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D07F8-F6BE-786E-686B-718A087C33E6}"/>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1809911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6E99-0710-57DE-5E00-3C3DC9CACB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20DCD-6D22-0D95-7D7F-DFE39AC0B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EB59B7-5E89-3C65-1DD1-F0648B965B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6DA1C-D9E2-B419-9FE7-2B794EBC8F2D}"/>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6" name="Footer Placeholder 5">
            <a:extLst>
              <a:ext uri="{FF2B5EF4-FFF2-40B4-BE49-F238E27FC236}">
                <a16:creationId xmlns:a16="http://schemas.microsoft.com/office/drawing/2014/main" id="{D5E0A771-A5AB-E796-32F3-BF9703248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FA125-BED2-86A9-A481-81AB30F57376}"/>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298547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8194-D659-A2C3-5C1B-1FE03E24C7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D8DD23-D648-F23C-C90D-BA0F08C734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5E1E05-5120-10B5-805D-305D3491BC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5D5906-1E06-727C-D0CB-C1A297C88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1462CF-39B7-0113-06C7-185D2F697E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E524AD-CB53-B39B-EB3B-1A028AAD4D4E}"/>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8" name="Footer Placeholder 7">
            <a:extLst>
              <a:ext uri="{FF2B5EF4-FFF2-40B4-BE49-F238E27FC236}">
                <a16:creationId xmlns:a16="http://schemas.microsoft.com/office/drawing/2014/main" id="{A9BC86C9-0BA0-A7FC-F875-D223FC79B8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6B70FA-D5C0-1E80-16F7-2959C3AD4A40}"/>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446179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5AFC-148B-AE67-8C14-5FCDA64185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2133D-6411-45F4-2B69-F9F2A8040385}"/>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4" name="Footer Placeholder 3">
            <a:extLst>
              <a:ext uri="{FF2B5EF4-FFF2-40B4-BE49-F238E27FC236}">
                <a16:creationId xmlns:a16="http://schemas.microsoft.com/office/drawing/2014/main" id="{9BBC6194-2D63-E496-62C3-B9A541A67D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083049-14D0-1708-F8F7-FDAB4C494FF5}"/>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532940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5D4A2-2D17-1FA7-48E7-C2ADB6E7EEE0}"/>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3" name="Footer Placeholder 2">
            <a:extLst>
              <a:ext uri="{FF2B5EF4-FFF2-40B4-BE49-F238E27FC236}">
                <a16:creationId xmlns:a16="http://schemas.microsoft.com/office/drawing/2014/main" id="{520C40CF-42B7-8910-7CFA-D4941D3A35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D8C88-ED2D-025D-3D5A-16A22F81FCF9}"/>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2538346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C6016-6D93-018E-6A82-CCA8E4C3EE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500002-51F1-DF62-A4F8-D7C98E0A00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93626-96D7-755D-2096-47E1183E19F9}"/>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5" name="Footer Placeholder 4">
            <a:extLst>
              <a:ext uri="{FF2B5EF4-FFF2-40B4-BE49-F238E27FC236}">
                <a16:creationId xmlns:a16="http://schemas.microsoft.com/office/drawing/2014/main" id="{CC0DD9C1-A212-A9A8-3856-9F79B0538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72CEF-F06E-04A1-10B8-510DB29D493A}"/>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3901563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228A-6ACE-B600-5A90-9326B2299F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03550-42C1-9508-ECE8-E7EA19988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0581F3-EB2C-18D8-495E-92C9B13E55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4A79E-D6FA-DA27-9583-CAB80C9FD821}"/>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6" name="Footer Placeholder 5">
            <a:extLst>
              <a:ext uri="{FF2B5EF4-FFF2-40B4-BE49-F238E27FC236}">
                <a16:creationId xmlns:a16="http://schemas.microsoft.com/office/drawing/2014/main" id="{A1B6E80E-8D2C-2C7A-D8CE-6C4EFAF8C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6B3AD-0F01-EEC5-AA42-ECE607C0B856}"/>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838603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D4D6F-CACE-EF9A-5142-143D857010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3828D2-608F-5684-B89A-19B0C3B4B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B28DE0-C70F-FD35-0CC1-FB7286CD5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527495-4E83-D442-59F2-8A32BC5756CC}"/>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6" name="Footer Placeholder 5">
            <a:extLst>
              <a:ext uri="{FF2B5EF4-FFF2-40B4-BE49-F238E27FC236}">
                <a16:creationId xmlns:a16="http://schemas.microsoft.com/office/drawing/2014/main" id="{D2FA2F3E-8AE7-C124-4047-536247992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FF890-6622-5158-1D3E-56D7CC52214D}"/>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4100021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5575-4B08-1298-82E1-0810071957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93FE05-D505-9627-3F5B-2CAF96749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19098-110D-1321-4515-8F5E17209891}"/>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5" name="Footer Placeholder 4">
            <a:extLst>
              <a:ext uri="{FF2B5EF4-FFF2-40B4-BE49-F238E27FC236}">
                <a16:creationId xmlns:a16="http://schemas.microsoft.com/office/drawing/2014/main" id="{78A57787-7A81-9837-AA06-F10BF3AFC0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D1A21-42B6-523D-15B2-5E04AB9A3DF1}"/>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87752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D26F84-6F7F-6C6F-DF74-AC42850394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BA8918-C0D1-EBF0-2227-3C6D47D5F6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87666-5B11-4429-5A8E-5B5BDA38ED73}"/>
              </a:ext>
            </a:extLst>
          </p:cNvPr>
          <p:cNvSpPr>
            <a:spLocks noGrp="1"/>
          </p:cNvSpPr>
          <p:nvPr>
            <p:ph type="dt" sz="half" idx="10"/>
          </p:nvPr>
        </p:nvSpPr>
        <p:spPr/>
        <p:txBody>
          <a:bodyPr/>
          <a:lstStyle/>
          <a:p>
            <a:fld id="{AAAEEF18-1613-4AF0-B57B-CA69ED00E5F3}" type="datetimeFigureOut">
              <a:rPr lang="en-US" smtClean="0"/>
              <a:t>8/25/2023</a:t>
            </a:fld>
            <a:endParaRPr lang="en-US"/>
          </a:p>
        </p:txBody>
      </p:sp>
      <p:sp>
        <p:nvSpPr>
          <p:cNvPr id="5" name="Footer Placeholder 4">
            <a:extLst>
              <a:ext uri="{FF2B5EF4-FFF2-40B4-BE49-F238E27FC236}">
                <a16:creationId xmlns:a16="http://schemas.microsoft.com/office/drawing/2014/main" id="{1D346532-4BF9-8F4F-D67B-3E425750F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87C84-61B2-24F0-9C1C-836C7F66F548}"/>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1388217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2725-F8FC-E313-FD43-F763F6530E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A537E2-CAB4-C722-08A7-5154C490B1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4E772D-0B0C-7A81-2F9E-08AF37F17407}"/>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5" name="Footer Placeholder 4">
            <a:extLst>
              <a:ext uri="{FF2B5EF4-FFF2-40B4-BE49-F238E27FC236}">
                <a16:creationId xmlns:a16="http://schemas.microsoft.com/office/drawing/2014/main" id="{6F23B686-B05E-FCD1-279B-39A7DC2BC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04D37-AAD7-09D4-1A56-A21CCA6E7426}"/>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56585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D5C9-59D9-310E-E7A0-257C21113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E5F1F-DD2B-8E0C-A825-07DE4B6A64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0F9F82-889B-7F69-FBB8-E4A40FFB97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6FF048-CB35-6342-B085-1A59749F574D}"/>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6" name="Footer Placeholder 5">
            <a:extLst>
              <a:ext uri="{FF2B5EF4-FFF2-40B4-BE49-F238E27FC236}">
                <a16:creationId xmlns:a16="http://schemas.microsoft.com/office/drawing/2014/main" id="{F0AE91A0-41B2-D890-A524-CA0D95940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0C635-F9FC-8C3E-1CF5-A14437F20A24}"/>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83820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B1C3-F552-6B73-5117-9E436E5266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9C85AD-EE6E-76FD-47CB-A4ABDEA8D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1E1A61-A1A4-B0B7-D447-E855D2883A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D3E464-DDD6-C19F-4CB8-5F327EA2E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12BDC9-D68E-C1F3-DF4C-1A9F097485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385ED1-18C6-B7B5-84F1-12F5E079CCCC}"/>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8" name="Footer Placeholder 7">
            <a:extLst>
              <a:ext uri="{FF2B5EF4-FFF2-40B4-BE49-F238E27FC236}">
                <a16:creationId xmlns:a16="http://schemas.microsoft.com/office/drawing/2014/main" id="{4C0D4E5A-00FF-D5B9-1FEF-E666AF96EC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86AC40-C563-DF83-DC2F-588FA04493F4}"/>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181429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4916-47AE-99A1-50CE-3029504534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C78363-CBE6-6A5A-A7B3-DFA0F1F718A6}"/>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4" name="Footer Placeholder 3">
            <a:extLst>
              <a:ext uri="{FF2B5EF4-FFF2-40B4-BE49-F238E27FC236}">
                <a16:creationId xmlns:a16="http://schemas.microsoft.com/office/drawing/2014/main" id="{5641A098-0A97-43D2-3AE4-84A6328E4D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C06ADC-CC39-0AFA-A742-BD391B9B13F4}"/>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125149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6BEBB0-BB81-8FE3-0260-E2090891893F}"/>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3" name="Footer Placeholder 2">
            <a:extLst>
              <a:ext uri="{FF2B5EF4-FFF2-40B4-BE49-F238E27FC236}">
                <a16:creationId xmlns:a16="http://schemas.microsoft.com/office/drawing/2014/main" id="{770CDB7A-01DF-AEB4-1CDD-5F413F510F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F42AC2-88EC-41FC-E682-93DBCBDC7158}"/>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201019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166D5-295B-745C-4A3F-2F47DE6F9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408CB-0B56-5583-33A5-23A37B5AB9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C7E48F-CD63-303C-4C0D-F5D4884EE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55A6B4-6E01-BDE6-42FA-0FE27DDA0A97}"/>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6" name="Footer Placeholder 5">
            <a:extLst>
              <a:ext uri="{FF2B5EF4-FFF2-40B4-BE49-F238E27FC236}">
                <a16:creationId xmlns:a16="http://schemas.microsoft.com/office/drawing/2014/main" id="{387B6A06-3476-1C94-D6F6-BAE417FB1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59AD7D-D026-9BC0-1602-89D6DC5A8A06}"/>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3776582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8128B-F325-E2F6-D8F1-159618A045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886137-9F6D-0C19-A2D5-23E7A9611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9463E-03C2-484A-65DC-B042CDC95F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537ABE-981C-5ADD-3932-A76FB7BE9FC4}"/>
              </a:ext>
            </a:extLst>
          </p:cNvPr>
          <p:cNvSpPr>
            <a:spLocks noGrp="1"/>
          </p:cNvSpPr>
          <p:nvPr>
            <p:ph type="dt" sz="half" idx="10"/>
          </p:nvPr>
        </p:nvSpPr>
        <p:spPr/>
        <p:txBody>
          <a:bodyPr/>
          <a:lstStyle/>
          <a:p>
            <a:fld id="{DE93CF97-1891-AF48-AFF6-4479D9F56276}" type="datetimeFigureOut">
              <a:rPr lang="en-US" smtClean="0"/>
              <a:t>8/25/2023</a:t>
            </a:fld>
            <a:endParaRPr lang="en-US"/>
          </a:p>
        </p:txBody>
      </p:sp>
      <p:sp>
        <p:nvSpPr>
          <p:cNvPr id="6" name="Footer Placeholder 5">
            <a:extLst>
              <a:ext uri="{FF2B5EF4-FFF2-40B4-BE49-F238E27FC236}">
                <a16:creationId xmlns:a16="http://schemas.microsoft.com/office/drawing/2014/main" id="{AC4A3E77-0175-42EA-0683-5AF652A95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921F4-A136-8D08-B453-97D84EC7D3D9}"/>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1815492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61E924-348E-6E6A-E8DF-382F4450E7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90642A-F975-9E91-6BAA-DBD412688E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EC297-281F-F03B-A2A3-F7F916587A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3CF97-1891-AF48-AFF6-4479D9F56276}" type="datetimeFigureOut">
              <a:rPr lang="en-US" smtClean="0"/>
              <a:t>8/25/2023</a:t>
            </a:fld>
            <a:endParaRPr lang="en-US"/>
          </a:p>
        </p:txBody>
      </p:sp>
      <p:sp>
        <p:nvSpPr>
          <p:cNvPr id="5" name="Footer Placeholder 4">
            <a:extLst>
              <a:ext uri="{FF2B5EF4-FFF2-40B4-BE49-F238E27FC236}">
                <a16:creationId xmlns:a16="http://schemas.microsoft.com/office/drawing/2014/main" id="{55122714-7204-A4BD-745E-E78B50E388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41A3B5-0DDA-81DD-FB8C-E68600D12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7C901-AD16-8147-BAD2-401CBF902D22}" type="slidenum">
              <a:rPr lang="en-US" smtClean="0"/>
              <a:t>‹#›</a:t>
            </a:fld>
            <a:endParaRPr lang="en-US"/>
          </a:p>
        </p:txBody>
      </p:sp>
    </p:spTree>
    <p:extLst>
      <p:ext uri="{BB962C8B-B14F-4D97-AF65-F5344CB8AC3E}">
        <p14:creationId xmlns:p14="http://schemas.microsoft.com/office/powerpoint/2010/main" val="41499969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CF6A0-BCE2-9B1E-5A25-3A3F54E0B9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0F1FC-22C7-82A5-5B5B-B62677D154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506DC-659E-AE6E-3A8B-E0C65E0202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EEF18-1613-4AF0-B57B-CA69ED00E5F3}" type="datetimeFigureOut">
              <a:rPr lang="en-US" smtClean="0"/>
              <a:t>8/25/2023</a:t>
            </a:fld>
            <a:endParaRPr lang="en-US"/>
          </a:p>
        </p:txBody>
      </p:sp>
      <p:sp>
        <p:nvSpPr>
          <p:cNvPr id="5" name="Footer Placeholder 4">
            <a:extLst>
              <a:ext uri="{FF2B5EF4-FFF2-40B4-BE49-F238E27FC236}">
                <a16:creationId xmlns:a16="http://schemas.microsoft.com/office/drawing/2014/main" id="{BD0DECE1-EB31-DFD2-5D25-43B0B8AAB7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45711B-8C0D-F8D7-D2B7-614B39601F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A6516-D1EF-4CF6-B58C-D54EEBC0FC58}" type="slidenum">
              <a:rPr lang="en-US" smtClean="0"/>
              <a:t>‹#›</a:t>
            </a:fld>
            <a:endParaRPr lang="en-US"/>
          </a:p>
        </p:txBody>
      </p:sp>
    </p:spTree>
    <p:extLst>
      <p:ext uri="{BB962C8B-B14F-4D97-AF65-F5344CB8AC3E}">
        <p14:creationId xmlns:p14="http://schemas.microsoft.com/office/powerpoint/2010/main" val="1919630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2.xml"/><Relationship Id="rId5" Type="http://schemas.openxmlformats.org/officeDocument/2006/relationships/image" Target="../media/image28.gif"/><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3.xml"/><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4.png"/><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12.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0.png"/><Relationship Id="rId12"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ags" Target="../tags/tag9.xml"/><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0.png"/><Relationship Id="rId4" Type="http://schemas.openxmlformats.org/officeDocument/2006/relationships/image" Target="../media/image21.png"/><Relationship Id="rId9"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750800"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Motivation</a:t>
            </a:r>
          </a:p>
        </p:txBody>
      </p:sp>
      <p:pic>
        <p:nvPicPr>
          <p:cNvPr id="2" name="Picture 2">
            <a:extLst>
              <a:ext uri="{FF2B5EF4-FFF2-40B4-BE49-F238E27FC236}">
                <a16:creationId xmlns:a16="http://schemas.microsoft.com/office/drawing/2014/main" id="{F4CDF1BF-5777-6AF0-33BB-9E5F47BAE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75" y="1962391"/>
            <a:ext cx="5612895" cy="33584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tellites may enable better quantum networks | ORNL">
            <a:extLst>
              <a:ext uri="{FF2B5EF4-FFF2-40B4-BE49-F238E27FC236}">
                <a16:creationId xmlns:a16="http://schemas.microsoft.com/office/drawing/2014/main" id="{6D4E666B-A2A3-5526-27EA-4E3881A1B1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9967" y="688910"/>
            <a:ext cx="5385681" cy="35007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A7A0D05-D96A-9342-95BE-B83278A5E3D5}"/>
              </a:ext>
            </a:extLst>
          </p:cNvPr>
          <p:cNvPicPr>
            <a:picLocks noChangeAspect="1"/>
          </p:cNvPicPr>
          <p:nvPr/>
        </p:nvPicPr>
        <p:blipFill>
          <a:blip r:embed="rId6">
            <a:clrChange>
              <a:clrFrom>
                <a:srgbClr val="CCCCCC"/>
              </a:clrFrom>
              <a:clrTo>
                <a:srgbClr val="CCCCCC">
                  <a:alpha val="0"/>
                </a:srgbClr>
              </a:clrTo>
            </a:clrChange>
          </a:blip>
          <a:stretch>
            <a:fillRect/>
          </a:stretch>
        </p:blipFill>
        <p:spPr>
          <a:xfrm>
            <a:off x="635694" y="4730675"/>
            <a:ext cx="7772400" cy="2250666"/>
          </a:xfrm>
          <a:prstGeom prst="rect">
            <a:avLst/>
          </a:prstGeom>
        </p:spPr>
      </p:pic>
      <p:pic>
        <p:nvPicPr>
          <p:cNvPr id="1026" name="Picture 2">
            <a:extLst>
              <a:ext uri="{FF2B5EF4-FFF2-40B4-BE49-F238E27FC236}">
                <a16:creationId xmlns:a16="http://schemas.microsoft.com/office/drawing/2014/main" id="{77995F8B-BF8B-5838-BDEF-6BF27A6C4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174" y="868476"/>
            <a:ext cx="3568960" cy="18123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B0E3B4-0777-8BB4-6244-26B6BB2063AA}"/>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2</a:t>
            </a:r>
            <a:endParaRPr lang="en-US" sz="1100" b="1" dirty="0">
              <a:latin typeface="Century Gothic"/>
            </a:endParaRPr>
          </a:p>
        </p:txBody>
      </p:sp>
    </p:spTree>
    <p:custDataLst>
      <p:tags r:id="rId1"/>
    </p:custDataLst>
    <p:extLst>
      <p:ext uri="{BB962C8B-B14F-4D97-AF65-F5344CB8AC3E}">
        <p14:creationId xmlns:p14="http://schemas.microsoft.com/office/powerpoint/2010/main" val="371496866"/>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3773790"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My Results: P-N Junction</a:t>
            </a:r>
          </a:p>
        </p:txBody>
      </p:sp>
      <p:sp>
        <p:nvSpPr>
          <p:cNvPr id="3" name="TextBox 2">
            <a:extLst>
              <a:ext uri="{FF2B5EF4-FFF2-40B4-BE49-F238E27FC236}">
                <a16:creationId xmlns:a16="http://schemas.microsoft.com/office/drawing/2014/main" id="{F483DFA0-4DC2-7CFE-1B0B-42280526C024}"/>
              </a:ext>
            </a:extLst>
          </p:cNvPr>
          <p:cNvSpPr txBox="1"/>
          <p:nvPr/>
        </p:nvSpPr>
        <p:spPr>
          <a:xfrm>
            <a:off x="4555454" y="1171128"/>
            <a:ext cx="37472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Electro Optic Modulator</a:t>
            </a:r>
          </a:p>
        </p:txBody>
      </p:sp>
      <p:sp>
        <p:nvSpPr>
          <p:cNvPr id="5" name="TextBox 4">
            <a:extLst>
              <a:ext uri="{FF2B5EF4-FFF2-40B4-BE49-F238E27FC236}">
                <a16:creationId xmlns:a16="http://schemas.microsoft.com/office/drawing/2014/main" id="{942261AB-7D0E-E9CD-F85B-D54C9E9ABA83}"/>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10</a:t>
            </a:r>
            <a:endParaRPr lang="en-US" sz="1100" b="1" dirty="0">
              <a:latin typeface="Century Gothic"/>
            </a:endParaRPr>
          </a:p>
        </p:txBody>
      </p:sp>
      <p:pic>
        <p:nvPicPr>
          <p:cNvPr id="6" name="Picture 5">
            <a:extLst>
              <a:ext uri="{FF2B5EF4-FFF2-40B4-BE49-F238E27FC236}">
                <a16:creationId xmlns:a16="http://schemas.microsoft.com/office/drawing/2014/main" id="{EB2B3F59-E226-4335-7128-BD4BDBDD601E}"/>
              </a:ext>
            </a:extLst>
          </p:cNvPr>
          <p:cNvPicPr>
            <a:picLocks noChangeAspect="1"/>
          </p:cNvPicPr>
          <p:nvPr/>
        </p:nvPicPr>
        <p:blipFill>
          <a:blip r:embed="rId4"/>
          <a:stretch>
            <a:fillRect/>
          </a:stretch>
        </p:blipFill>
        <p:spPr>
          <a:xfrm>
            <a:off x="3084583" y="1632793"/>
            <a:ext cx="6022834" cy="4518866"/>
          </a:xfrm>
          <a:prstGeom prst="rect">
            <a:avLst/>
          </a:prstGeom>
        </p:spPr>
      </p:pic>
    </p:spTree>
    <p:custDataLst>
      <p:tags r:id="rId1"/>
    </p:custDataLst>
    <p:extLst>
      <p:ext uri="{BB962C8B-B14F-4D97-AF65-F5344CB8AC3E}">
        <p14:creationId xmlns:p14="http://schemas.microsoft.com/office/powerpoint/2010/main" val="2385486615"/>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4296369" cy="461665"/>
          </a:xfrm>
          <a:prstGeom prst="rect">
            <a:avLst/>
          </a:prstGeom>
          <a:noFill/>
        </p:spPr>
        <p:txBody>
          <a:bodyPr wrap="none" lIns="91440" tIns="45720" rIns="91440" bIns="45720" rtlCol="0" anchor="t">
            <a:spAutoFit/>
          </a:bodyPr>
          <a:lstStyle/>
          <a:p>
            <a:pPr defTabSz="914400">
              <a:defRPr/>
            </a:pPr>
            <a:r>
              <a:rPr lang="en-US" sz="2400" b="1" dirty="0">
                <a:solidFill>
                  <a:srgbClr val="FEBC11"/>
                </a:solidFill>
                <a:latin typeface="Century Gothic"/>
              </a:rPr>
              <a:t>Results: Reverse Bias Sweep</a:t>
            </a:r>
            <a:endParaRPr lang="en-US" dirty="0"/>
          </a:p>
        </p:txBody>
      </p:sp>
      <p:pic>
        <p:nvPicPr>
          <p:cNvPr id="12" name="Picture 11" descr="A diagram of a voltage&#10;&#10;Description automatically generated">
            <a:extLst>
              <a:ext uri="{FF2B5EF4-FFF2-40B4-BE49-F238E27FC236}">
                <a16:creationId xmlns:a16="http://schemas.microsoft.com/office/drawing/2014/main" id="{90D0A4CB-637E-36B7-ED68-5F66EF96F0E4}"/>
              </a:ext>
            </a:extLst>
          </p:cNvPr>
          <p:cNvPicPr>
            <a:picLocks noChangeAspect="1"/>
          </p:cNvPicPr>
          <p:nvPr/>
        </p:nvPicPr>
        <p:blipFill>
          <a:blip r:embed="rId4"/>
          <a:stretch>
            <a:fillRect/>
          </a:stretch>
        </p:blipFill>
        <p:spPr>
          <a:xfrm>
            <a:off x="6095098" y="1385608"/>
            <a:ext cx="5522258" cy="4079793"/>
          </a:xfrm>
          <a:prstGeom prst="rect">
            <a:avLst/>
          </a:prstGeom>
        </p:spPr>
      </p:pic>
      <p:grpSp>
        <p:nvGrpSpPr>
          <p:cNvPr id="4" name="Group 3">
            <a:extLst>
              <a:ext uri="{FF2B5EF4-FFF2-40B4-BE49-F238E27FC236}">
                <a16:creationId xmlns:a16="http://schemas.microsoft.com/office/drawing/2014/main" id="{99455E0D-5807-866A-573C-80F8B9EB08CB}"/>
              </a:ext>
            </a:extLst>
          </p:cNvPr>
          <p:cNvGrpSpPr/>
          <p:nvPr/>
        </p:nvGrpSpPr>
        <p:grpSpPr>
          <a:xfrm>
            <a:off x="571633" y="1800027"/>
            <a:ext cx="3881614" cy="3257944"/>
            <a:chOff x="6786386" y="1800027"/>
            <a:chExt cx="4641506" cy="3951785"/>
          </a:xfrm>
        </p:grpSpPr>
        <p:pic>
          <p:nvPicPr>
            <p:cNvPr id="6" name="Picture 5">
              <a:extLst>
                <a:ext uri="{FF2B5EF4-FFF2-40B4-BE49-F238E27FC236}">
                  <a16:creationId xmlns:a16="http://schemas.microsoft.com/office/drawing/2014/main" id="{A7283EAB-7AB8-C8CA-239C-1DFACF6BF6FF}"/>
                </a:ext>
              </a:extLst>
            </p:cNvPr>
            <p:cNvPicPr>
              <a:picLocks noChangeAspect="1"/>
            </p:cNvPicPr>
            <p:nvPr/>
          </p:nvPicPr>
          <p:blipFill rotWithShape="1">
            <a:blip r:embed="rId5"/>
            <a:srcRect l="10783" t="5069" r="4870" b="230"/>
            <a:stretch/>
          </p:blipFill>
          <p:spPr>
            <a:xfrm>
              <a:off x="6869749" y="1893366"/>
              <a:ext cx="4558143" cy="3858446"/>
            </a:xfrm>
            <a:prstGeom prst="rect">
              <a:avLst/>
            </a:prstGeom>
          </p:spPr>
        </p:pic>
        <p:sp>
          <p:nvSpPr>
            <p:cNvPr id="7" name="Rectangle 6">
              <a:extLst>
                <a:ext uri="{FF2B5EF4-FFF2-40B4-BE49-F238E27FC236}">
                  <a16:creationId xmlns:a16="http://schemas.microsoft.com/office/drawing/2014/main" id="{8B758F87-1E35-3425-9AB8-4EC9E145B04E}"/>
                </a:ext>
              </a:extLst>
            </p:cNvPr>
            <p:cNvSpPr/>
            <p:nvPr/>
          </p:nvSpPr>
          <p:spPr>
            <a:xfrm>
              <a:off x="6786386" y="1800027"/>
              <a:ext cx="272814" cy="3480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7104AC5F-AA80-C910-2D73-CDB4DE1E657E}"/>
              </a:ext>
            </a:extLst>
          </p:cNvPr>
          <p:cNvSpPr txBox="1"/>
          <p:nvPr/>
        </p:nvSpPr>
        <p:spPr>
          <a:xfrm>
            <a:off x="101599" y="6491111"/>
            <a:ext cx="8703734" cy="261610"/>
          </a:xfrm>
          <a:prstGeom prst="rect">
            <a:avLst/>
          </a:prstGeom>
          <a:noFill/>
        </p:spPr>
        <p:txBody>
          <a:bodyPr wrap="square" rtlCol="0">
            <a:spAutoFit/>
          </a:bodyPr>
          <a:lstStyle/>
          <a:p>
            <a:r>
              <a:rPr lang="en-US" sz="1100" dirty="0">
                <a:latin typeface="Century Gothic" panose="020B0502020202020204" pitchFamily="34" charset="0"/>
              </a:rPr>
              <a:t>E. </a:t>
            </a:r>
            <a:r>
              <a:rPr lang="en-US" sz="1100" dirty="0" err="1">
                <a:latin typeface="Century Gothic" panose="020B0502020202020204" pitchFamily="34" charset="0"/>
              </a:rPr>
              <a:t>Chansky</a:t>
            </a:r>
            <a:r>
              <a:rPr lang="en-US" sz="1100" dirty="0">
                <a:latin typeface="Century Gothic" panose="020B0502020202020204" pitchFamily="34" charset="0"/>
              </a:rPr>
              <a:t> et al., "High-Speed </a:t>
            </a:r>
            <a:r>
              <a:rPr lang="en-US" sz="1100" dirty="0" err="1">
                <a:latin typeface="Century Gothic" panose="020B0502020202020204" pitchFamily="34" charset="0"/>
              </a:rPr>
              <a:t>SiGe</a:t>
            </a:r>
            <a:r>
              <a:rPr lang="en-US" sz="1100" dirty="0">
                <a:latin typeface="Century Gothic" panose="020B0502020202020204" pitchFamily="34" charset="0"/>
              </a:rPr>
              <a:t> EAMs at Cryogenic Temperatures,"</a:t>
            </a:r>
          </a:p>
        </p:txBody>
      </p:sp>
      <p:cxnSp>
        <p:nvCxnSpPr>
          <p:cNvPr id="9" name="Straight Arrow Connector 8">
            <a:extLst>
              <a:ext uri="{FF2B5EF4-FFF2-40B4-BE49-F238E27FC236}">
                <a16:creationId xmlns:a16="http://schemas.microsoft.com/office/drawing/2014/main" id="{09C6913D-17FA-D3FF-5F4E-D4ED6F6FA4BE}"/>
              </a:ext>
            </a:extLst>
          </p:cNvPr>
          <p:cNvCxnSpPr>
            <a:cxnSpLocks/>
          </p:cNvCxnSpPr>
          <p:nvPr/>
        </p:nvCxnSpPr>
        <p:spPr>
          <a:xfrm>
            <a:off x="5151282" y="3193130"/>
            <a:ext cx="73549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99EF100-0978-7F83-A5F5-30A662D183CE}"/>
              </a:ext>
            </a:extLst>
          </p:cNvPr>
          <p:cNvSpPr txBox="1"/>
          <p:nvPr/>
        </p:nvSpPr>
        <p:spPr>
          <a:xfrm>
            <a:off x="8247767" y="988726"/>
            <a:ext cx="43978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My Results</a:t>
            </a:r>
          </a:p>
        </p:txBody>
      </p:sp>
      <p:sp>
        <p:nvSpPr>
          <p:cNvPr id="8" name="TextBox 7">
            <a:extLst>
              <a:ext uri="{FF2B5EF4-FFF2-40B4-BE49-F238E27FC236}">
                <a16:creationId xmlns:a16="http://schemas.microsoft.com/office/drawing/2014/main" id="{3FDDB5DA-1ED8-FFBE-CBFE-17C111B94DC5}"/>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11</a:t>
            </a:r>
            <a:endParaRPr lang="en-US" sz="1100" b="1" dirty="0">
              <a:latin typeface="Century Gothic"/>
            </a:endParaRPr>
          </a:p>
        </p:txBody>
      </p:sp>
      <p:sp>
        <p:nvSpPr>
          <p:cNvPr id="11" name="TextBox 10">
            <a:extLst>
              <a:ext uri="{FF2B5EF4-FFF2-40B4-BE49-F238E27FC236}">
                <a16:creationId xmlns:a16="http://schemas.microsoft.com/office/drawing/2014/main" id="{D5C15830-737A-5F57-FE4A-836084E87343}"/>
              </a:ext>
            </a:extLst>
          </p:cNvPr>
          <p:cNvSpPr txBox="1"/>
          <p:nvPr/>
        </p:nvSpPr>
        <p:spPr>
          <a:xfrm>
            <a:off x="1745320" y="1133291"/>
            <a:ext cx="43978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Prior Results</a:t>
            </a:r>
          </a:p>
        </p:txBody>
      </p:sp>
    </p:spTree>
    <p:custDataLst>
      <p:tags r:id="rId1"/>
    </p:custDataLst>
    <p:extLst>
      <p:ext uri="{BB962C8B-B14F-4D97-AF65-F5344CB8AC3E}">
        <p14:creationId xmlns:p14="http://schemas.microsoft.com/office/powerpoint/2010/main" val="3833724827"/>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851789" cy="461665"/>
          </a:xfrm>
          <a:prstGeom prst="rect">
            <a:avLst/>
          </a:prstGeom>
          <a:noFill/>
        </p:spPr>
        <p:txBody>
          <a:bodyPr wrap="none" lIns="91440" tIns="45720" rIns="91440" bIns="45720" rtlCol="0" anchor="t">
            <a:spAutoFit/>
          </a:bodyPr>
          <a:lstStyle/>
          <a:p>
            <a:pPr defTabSz="914400">
              <a:defRPr/>
            </a:pPr>
            <a:r>
              <a:rPr lang="en-US" sz="2400" b="1" dirty="0">
                <a:solidFill>
                  <a:srgbClr val="FEBC11"/>
                </a:solidFill>
                <a:latin typeface="Century Gothic"/>
              </a:rPr>
              <a:t>Other Work</a:t>
            </a:r>
            <a:endParaRPr lang="en-US" dirty="0"/>
          </a:p>
        </p:txBody>
      </p:sp>
      <p:sp>
        <p:nvSpPr>
          <p:cNvPr id="5" name="TextBox 4">
            <a:extLst>
              <a:ext uri="{FF2B5EF4-FFF2-40B4-BE49-F238E27FC236}">
                <a16:creationId xmlns:a16="http://schemas.microsoft.com/office/drawing/2014/main" id="{D2EF8B0F-7DD5-2B6D-A1DE-B33779DE54CE}"/>
              </a:ext>
            </a:extLst>
          </p:cNvPr>
          <p:cNvSpPr txBox="1"/>
          <p:nvPr/>
        </p:nvSpPr>
        <p:spPr>
          <a:xfrm>
            <a:off x="1218633" y="1337386"/>
            <a:ext cx="3236686"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Century Gothic"/>
                <a:cs typeface="Calibri"/>
              </a:rPr>
              <a:t>Photoluminescence Spectroscopy Map </a:t>
            </a:r>
            <a:endParaRPr lang="en-US" dirty="0"/>
          </a:p>
          <a:p>
            <a:endParaRPr lang="en-US" sz="2400" b="1" dirty="0">
              <a:latin typeface="Century Gothic"/>
              <a:cs typeface="Calibri"/>
            </a:endParaRPr>
          </a:p>
        </p:txBody>
      </p:sp>
      <p:pic>
        <p:nvPicPr>
          <p:cNvPr id="2" name="Picture 1" descr="A blue graph with white lines and dots&#10;&#10;Description automatically generated">
            <a:extLst>
              <a:ext uri="{FF2B5EF4-FFF2-40B4-BE49-F238E27FC236}">
                <a16:creationId xmlns:a16="http://schemas.microsoft.com/office/drawing/2014/main" id="{1DC42D87-E2E2-BC72-CC66-531BCAF477C2}"/>
              </a:ext>
            </a:extLst>
          </p:cNvPr>
          <p:cNvPicPr>
            <a:picLocks noChangeAspect="1"/>
          </p:cNvPicPr>
          <p:nvPr/>
        </p:nvPicPr>
        <p:blipFill rotWithShape="1">
          <a:blip r:embed="rId4"/>
          <a:srcRect l="6462" r="-162" b="-180"/>
          <a:stretch/>
        </p:blipFill>
        <p:spPr>
          <a:xfrm>
            <a:off x="971420" y="2293337"/>
            <a:ext cx="3225218" cy="3090350"/>
          </a:xfrm>
          <a:prstGeom prst="rect">
            <a:avLst/>
          </a:prstGeom>
        </p:spPr>
      </p:pic>
      <p:sp>
        <p:nvSpPr>
          <p:cNvPr id="3" name="TextBox 2">
            <a:extLst>
              <a:ext uri="{FF2B5EF4-FFF2-40B4-BE49-F238E27FC236}">
                <a16:creationId xmlns:a16="http://schemas.microsoft.com/office/drawing/2014/main" id="{6FF3EFCD-0383-1B61-FDA8-9F1BA996FEB4}"/>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12</a:t>
            </a:r>
            <a:endParaRPr lang="en-US" sz="1100" b="1" dirty="0">
              <a:latin typeface="Century Gothic"/>
            </a:endParaRPr>
          </a:p>
        </p:txBody>
      </p:sp>
      <p:pic>
        <p:nvPicPr>
          <p:cNvPr id="10" name="Picture 9" descr="A screenshot of a graph&#10;&#10;Description automatically generated">
            <a:extLst>
              <a:ext uri="{FF2B5EF4-FFF2-40B4-BE49-F238E27FC236}">
                <a16:creationId xmlns:a16="http://schemas.microsoft.com/office/drawing/2014/main" id="{E474AF83-393A-514A-80DE-ADCD659C8B0E}"/>
              </a:ext>
            </a:extLst>
          </p:cNvPr>
          <p:cNvPicPr>
            <a:picLocks noChangeAspect="1"/>
          </p:cNvPicPr>
          <p:nvPr/>
        </p:nvPicPr>
        <p:blipFill>
          <a:blip r:embed="rId5"/>
          <a:stretch>
            <a:fillRect/>
          </a:stretch>
        </p:blipFill>
        <p:spPr>
          <a:xfrm>
            <a:off x="6902245" y="1670050"/>
            <a:ext cx="4318335" cy="3726414"/>
          </a:xfrm>
          <a:prstGeom prst="rect">
            <a:avLst/>
          </a:prstGeom>
        </p:spPr>
      </p:pic>
      <p:sp>
        <p:nvSpPr>
          <p:cNvPr id="13" name="TextBox 12">
            <a:extLst>
              <a:ext uri="{FF2B5EF4-FFF2-40B4-BE49-F238E27FC236}">
                <a16:creationId xmlns:a16="http://schemas.microsoft.com/office/drawing/2014/main" id="{EE7CAB44-8439-F292-28F2-4160BD4D95C5}"/>
              </a:ext>
            </a:extLst>
          </p:cNvPr>
          <p:cNvSpPr txBox="1"/>
          <p:nvPr/>
        </p:nvSpPr>
        <p:spPr>
          <a:xfrm>
            <a:off x="7443069" y="1106553"/>
            <a:ext cx="323668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Century Gothic"/>
                <a:cs typeface="Calibri"/>
              </a:rPr>
              <a:t>Serpentine Motion</a:t>
            </a:r>
            <a:endParaRPr lang="en-US" dirty="0"/>
          </a:p>
          <a:p>
            <a:endParaRPr lang="en-US" sz="2400" b="1" dirty="0">
              <a:latin typeface="Century Gothic"/>
              <a:cs typeface="Calibri"/>
            </a:endParaRPr>
          </a:p>
        </p:txBody>
      </p:sp>
    </p:spTree>
    <p:custDataLst>
      <p:tags r:id="rId1"/>
    </p:custDataLst>
    <p:extLst>
      <p:ext uri="{BB962C8B-B14F-4D97-AF65-F5344CB8AC3E}">
        <p14:creationId xmlns:p14="http://schemas.microsoft.com/office/powerpoint/2010/main" val="4201687556"/>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2299027" cy="461665"/>
          </a:xfrm>
          <a:prstGeom prst="rect">
            <a:avLst/>
          </a:prstGeom>
          <a:noFill/>
        </p:spPr>
        <p:txBody>
          <a:bodyPr wrap="none" lIns="91440" tIns="45720" rIns="91440" bIns="45720" rtlCol="0" anchor="t">
            <a:spAutoFit/>
          </a:bodyPr>
          <a:lstStyle/>
          <a:p>
            <a:pPr defTabSz="914400">
              <a:defRPr/>
            </a:pPr>
            <a:r>
              <a:rPr lang="en-US" sz="2400" b="1" dirty="0">
                <a:solidFill>
                  <a:srgbClr val="FEBC11"/>
                </a:solidFill>
                <a:latin typeface="Century Gothic"/>
              </a:rPr>
              <a:t>Motion Sweep</a:t>
            </a:r>
            <a:endParaRPr lang="en-US" dirty="0"/>
          </a:p>
        </p:txBody>
      </p:sp>
      <p:sp>
        <p:nvSpPr>
          <p:cNvPr id="3" name="TextBox 2">
            <a:extLst>
              <a:ext uri="{FF2B5EF4-FFF2-40B4-BE49-F238E27FC236}">
                <a16:creationId xmlns:a16="http://schemas.microsoft.com/office/drawing/2014/main" id="{6FF3EFCD-0383-1B61-FDA8-9F1BA996FEB4}"/>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13</a:t>
            </a:r>
            <a:endParaRPr lang="en-US" sz="1100" b="1" dirty="0">
              <a:latin typeface="Century Gothic"/>
            </a:endParaRPr>
          </a:p>
        </p:txBody>
      </p:sp>
      <p:pic>
        <p:nvPicPr>
          <p:cNvPr id="6" name="Picture 5" descr="A machine with metal parts&#10;&#10;Description automatically generated with medium confidence">
            <a:extLst>
              <a:ext uri="{FF2B5EF4-FFF2-40B4-BE49-F238E27FC236}">
                <a16:creationId xmlns:a16="http://schemas.microsoft.com/office/drawing/2014/main" id="{2F71F8DC-B2C3-1D84-608A-1D881EE09DFE}"/>
              </a:ext>
            </a:extLst>
          </p:cNvPr>
          <p:cNvPicPr>
            <a:picLocks noChangeAspect="1"/>
          </p:cNvPicPr>
          <p:nvPr/>
        </p:nvPicPr>
        <p:blipFill>
          <a:blip r:embed="rId4"/>
          <a:stretch>
            <a:fillRect/>
          </a:stretch>
        </p:blipFill>
        <p:spPr>
          <a:xfrm rot="5400000">
            <a:off x="905694" y="2044659"/>
            <a:ext cx="5403646" cy="4052734"/>
          </a:xfrm>
          <a:prstGeom prst="rect">
            <a:avLst/>
          </a:prstGeom>
        </p:spPr>
      </p:pic>
      <p:pic>
        <p:nvPicPr>
          <p:cNvPr id="11" name="Picture 10" descr="A screen with numbers and text on it&#10;&#10;Description automatically generated">
            <a:extLst>
              <a:ext uri="{FF2B5EF4-FFF2-40B4-BE49-F238E27FC236}">
                <a16:creationId xmlns:a16="http://schemas.microsoft.com/office/drawing/2014/main" id="{32B933D2-6B56-C4ED-AB6A-88904E0EBC7C}"/>
              </a:ext>
            </a:extLst>
          </p:cNvPr>
          <p:cNvPicPr>
            <a:picLocks noChangeAspect="1"/>
          </p:cNvPicPr>
          <p:nvPr/>
        </p:nvPicPr>
        <p:blipFill rotWithShape="1">
          <a:blip r:embed="rId5"/>
          <a:srcRect l="31029" r="29494"/>
          <a:stretch/>
        </p:blipFill>
        <p:spPr>
          <a:xfrm rot="5400000">
            <a:off x="7599830" y="857250"/>
            <a:ext cx="2707339" cy="5143500"/>
          </a:xfrm>
          <a:prstGeom prst="rect">
            <a:avLst/>
          </a:prstGeom>
        </p:spPr>
      </p:pic>
      <p:sp>
        <p:nvSpPr>
          <p:cNvPr id="12" name="TextBox 11">
            <a:extLst>
              <a:ext uri="{FF2B5EF4-FFF2-40B4-BE49-F238E27FC236}">
                <a16:creationId xmlns:a16="http://schemas.microsoft.com/office/drawing/2014/main" id="{73848E09-1230-8460-02AC-FB16F0887A39}"/>
              </a:ext>
            </a:extLst>
          </p:cNvPr>
          <p:cNvSpPr txBox="1"/>
          <p:nvPr/>
        </p:nvSpPr>
        <p:spPr>
          <a:xfrm>
            <a:off x="2126303" y="868627"/>
            <a:ext cx="387890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latin typeface="Century Gothic"/>
                <a:cs typeface="Calibri"/>
              </a:rPr>
              <a:t>Motor Powered Axis</a:t>
            </a:r>
          </a:p>
        </p:txBody>
      </p:sp>
      <p:sp>
        <p:nvSpPr>
          <p:cNvPr id="13" name="TextBox 12">
            <a:extLst>
              <a:ext uri="{FF2B5EF4-FFF2-40B4-BE49-F238E27FC236}">
                <a16:creationId xmlns:a16="http://schemas.microsoft.com/office/drawing/2014/main" id="{8ECDA444-93D2-374C-A24D-A82E145D795D}"/>
              </a:ext>
            </a:extLst>
          </p:cNvPr>
          <p:cNvSpPr txBox="1"/>
          <p:nvPr/>
        </p:nvSpPr>
        <p:spPr>
          <a:xfrm>
            <a:off x="6877956" y="1485932"/>
            <a:ext cx="415108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Century Gothic"/>
                <a:cs typeface="Calibri"/>
              </a:rPr>
              <a:t>Newport Motion Controller</a:t>
            </a:r>
            <a:endParaRPr lang="en-US" dirty="0"/>
          </a:p>
          <a:p>
            <a:endParaRPr lang="en-US" sz="2400" b="1" dirty="0">
              <a:latin typeface="Century Gothic"/>
              <a:cs typeface="Calibri"/>
            </a:endParaRPr>
          </a:p>
        </p:txBody>
      </p:sp>
    </p:spTree>
    <p:custDataLst>
      <p:tags r:id="rId1"/>
    </p:custDataLst>
    <p:extLst>
      <p:ext uri="{BB962C8B-B14F-4D97-AF65-F5344CB8AC3E}">
        <p14:creationId xmlns:p14="http://schemas.microsoft.com/office/powerpoint/2010/main" val="1858140093"/>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925527" cy="461665"/>
          </a:xfrm>
          <a:prstGeom prst="rect">
            <a:avLst/>
          </a:prstGeom>
          <a:noFill/>
        </p:spPr>
        <p:txBody>
          <a:bodyPr wrap="none" lIns="91440" tIns="45720" rIns="91440" bIns="45720" rtlCol="0" anchor="t">
            <a:spAutoFit/>
          </a:bodyPr>
          <a:lstStyle/>
          <a:p>
            <a:pPr defTabSz="914400">
              <a:defRPr/>
            </a:pPr>
            <a:r>
              <a:rPr lang="en-US" sz="2400" b="1" dirty="0">
                <a:solidFill>
                  <a:srgbClr val="FEBC11"/>
                </a:solidFill>
                <a:latin typeface="Century Gothic"/>
              </a:rPr>
              <a:t>Future Work</a:t>
            </a:r>
            <a:endParaRPr lang="en-US" dirty="0"/>
          </a:p>
        </p:txBody>
      </p:sp>
      <p:sp>
        <p:nvSpPr>
          <p:cNvPr id="4" name="TextBox 3">
            <a:extLst>
              <a:ext uri="{FF2B5EF4-FFF2-40B4-BE49-F238E27FC236}">
                <a16:creationId xmlns:a16="http://schemas.microsoft.com/office/drawing/2014/main" id="{0C2F4647-ADB6-7D7F-C315-CF23B1B6D74C}"/>
              </a:ext>
            </a:extLst>
          </p:cNvPr>
          <p:cNvSpPr txBox="1"/>
          <p:nvPr/>
        </p:nvSpPr>
        <p:spPr>
          <a:xfrm>
            <a:off x="4335410" y="1337385"/>
            <a:ext cx="3236686"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Century Gothic"/>
                <a:cs typeface="Calibri"/>
              </a:rPr>
              <a:t>Lab Networking Setup</a:t>
            </a:r>
          </a:p>
          <a:p>
            <a:endParaRPr lang="en-US" sz="2400" b="1" dirty="0">
              <a:latin typeface="Century Gothic"/>
              <a:cs typeface="Calibri"/>
            </a:endParaRPr>
          </a:p>
        </p:txBody>
      </p:sp>
      <p:pic>
        <p:nvPicPr>
          <p:cNvPr id="6" name="Picture 5" descr="A black box with many ports&#10;&#10;Description automatically generated">
            <a:extLst>
              <a:ext uri="{FF2B5EF4-FFF2-40B4-BE49-F238E27FC236}">
                <a16:creationId xmlns:a16="http://schemas.microsoft.com/office/drawing/2014/main" id="{3BA13757-E705-DF4A-CA2D-3E5B0E3D15A7}"/>
              </a:ext>
            </a:extLst>
          </p:cNvPr>
          <p:cNvPicPr>
            <a:picLocks noChangeAspect="1"/>
          </p:cNvPicPr>
          <p:nvPr/>
        </p:nvPicPr>
        <p:blipFill>
          <a:blip r:embed="rId4"/>
          <a:stretch>
            <a:fillRect/>
          </a:stretch>
        </p:blipFill>
        <p:spPr>
          <a:xfrm>
            <a:off x="4228158" y="2572597"/>
            <a:ext cx="3271934" cy="2537009"/>
          </a:xfrm>
          <a:prstGeom prst="rect">
            <a:avLst/>
          </a:prstGeom>
        </p:spPr>
      </p:pic>
      <p:sp>
        <p:nvSpPr>
          <p:cNvPr id="3" name="TextBox 2">
            <a:extLst>
              <a:ext uri="{FF2B5EF4-FFF2-40B4-BE49-F238E27FC236}">
                <a16:creationId xmlns:a16="http://schemas.microsoft.com/office/drawing/2014/main" id="{6FF3EFCD-0383-1B61-FDA8-9F1BA996FEB4}"/>
              </a:ext>
            </a:extLst>
          </p:cNvPr>
          <p:cNvSpPr txBox="1"/>
          <p:nvPr/>
        </p:nvSpPr>
        <p:spPr>
          <a:xfrm>
            <a:off x="11776812"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14</a:t>
            </a:r>
            <a:endParaRPr lang="en-US" sz="1100" b="1" dirty="0">
              <a:latin typeface="Century Gothic"/>
            </a:endParaRPr>
          </a:p>
        </p:txBody>
      </p:sp>
    </p:spTree>
    <p:custDataLst>
      <p:tags r:id="rId1"/>
    </p:custDataLst>
    <p:extLst>
      <p:ext uri="{BB962C8B-B14F-4D97-AF65-F5344CB8AC3E}">
        <p14:creationId xmlns:p14="http://schemas.microsoft.com/office/powerpoint/2010/main" val="290403065"/>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C5E950-AAE6-8530-ED62-AC3A2369EFDF}"/>
              </a:ext>
            </a:extLst>
          </p:cNvPr>
          <p:cNvSpPr txBox="1"/>
          <p:nvPr/>
        </p:nvSpPr>
        <p:spPr>
          <a:xfrm>
            <a:off x="3497558" y="2260165"/>
            <a:ext cx="5196883" cy="461665"/>
          </a:xfrm>
          <a:prstGeom prst="rect">
            <a:avLst/>
          </a:prstGeom>
          <a:noFill/>
        </p:spPr>
        <p:txBody>
          <a:bodyPr wrap="square" rtlCol="0">
            <a:spAutoFit/>
          </a:bodyPr>
          <a:lstStyle/>
          <a:p>
            <a:pPr algn="ctr" defTabSz="914400">
              <a:defRPr/>
            </a:pPr>
            <a:r>
              <a:rPr lang="en-US" sz="2400" b="1" dirty="0">
                <a:solidFill>
                  <a:srgbClr val="FEBC11"/>
                </a:solidFill>
                <a:latin typeface="Century Gothic" panose="020B0502020202020204" pitchFamily="34" charset="0"/>
              </a:rPr>
              <a:t>Acknowledgements</a:t>
            </a:r>
          </a:p>
        </p:txBody>
      </p:sp>
      <p:pic>
        <p:nvPicPr>
          <p:cNvPr id="6" name="Picture 5">
            <a:extLst>
              <a:ext uri="{FF2B5EF4-FFF2-40B4-BE49-F238E27FC236}">
                <a16:creationId xmlns:a16="http://schemas.microsoft.com/office/drawing/2014/main" id="{383F7600-C92B-A95A-A1C2-B0DE82244AF0}"/>
              </a:ext>
            </a:extLst>
          </p:cNvPr>
          <p:cNvPicPr>
            <a:picLocks noChangeAspect="1"/>
          </p:cNvPicPr>
          <p:nvPr/>
        </p:nvPicPr>
        <p:blipFill rotWithShape="1">
          <a:blip r:embed="rId3"/>
          <a:srcRect l="2592" t="2716" r="5234" b="3898"/>
          <a:stretch/>
        </p:blipFill>
        <p:spPr>
          <a:xfrm>
            <a:off x="3426477" y="3154252"/>
            <a:ext cx="1373800" cy="1362357"/>
          </a:xfrm>
          <a:prstGeom prst="rect">
            <a:avLst/>
          </a:prstGeom>
        </p:spPr>
      </p:pic>
      <p:sp>
        <p:nvSpPr>
          <p:cNvPr id="16" name="TextBox 15">
            <a:extLst>
              <a:ext uri="{FF2B5EF4-FFF2-40B4-BE49-F238E27FC236}">
                <a16:creationId xmlns:a16="http://schemas.microsoft.com/office/drawing/2014/main" id="{15D7C2FB-A054-41F9-D446-A57984ABC208}"/>
              </a:ext>
            </a:extLst>
          </p:cNvPr>
          <p:cNvSpPr txBox="1"/>
          <p:nvPr/>
        </p:nvSpPr>
        <p:spPr>
          <a:xfrm>
            <a:off x="3497558" y="825851"/>
            <a:ext cx="5196883" cy="769441"/>
          </a:xfrm>
          <a:prstGeom prst="rect">
            <a:avLst/>
          </a:prstGeom>
          <a:noFill/>
        </p:spPr>
        <p:txBody>
          <a:bodyPr wrap="square" rtlCol="0">
            <a:spAutoFit/>
          </a:bodyPr>
          <a:lstStyle/>
          <a:p>
            <a:pPr algn="ctr" defTabSz="914400">
              <a:defRPr/>
            </a:pPr>
            <a:r>
              <a:rPr lang="en-US" sz="4400" b="1" dirty="0">
                <a:solidFill>
                  <a:srgbClr val="FEBC11"/>
                </a:solidFill>
                <a:latin typeface="Century Gothic" panose="020B0502020202020204" pitchFamily="34" charset="0"/>
              </a:rPr>
              <a:t>Thank You!</a:t>
            </a:r>
          </a:p>
        </p:txBody>
      </p:sp>
      <p:sp>
        <p:nvSpPr>
          <p:cNvPr id="18" name="AutoShape 2">
            <a:extLst>
              <a:ext uri="{FF2B5EF4-FFF2-40B4-BE49-F238E27FC236}">
                <a16:creationId xmlns:a16="http://schemas.microsoft.com/office/drawing/2014/main" id="{7A1143DD-F780-F2EF-59F3-BA36861156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Slide Number Placeholder 1">
            <a:extLst>
              <a:ext uri="{FF2B5EF4-FFF2-40B4-BE49-F238E27FC236}">
                <a16:creationId xmlns:a16="http://schemas.microsoft.com/office/drawing/2014/main" id="{9DC74159-4B66-00F2-1CF3-D8279D7D2F0F}"/>
              </a:ext>
            </a:extLst>
          </p:cNvPr>
          <p:cNvSpPr txBox="1">
            <a:spLocks/>
          </p:cNvSpPr>
          <p:nvPr/>
        </p:nvSpPr>
        <p:spPr>
          <a:xfrm>
            <a:off x="3440003" y="4552731"/>
            <a:ext cx="174708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bg1"/>
              </a:solidFill>
            </a:endParaRPr>
          </a:p>
        </p:txBody>
      </p:sp>
      <p:sp>
        <p:nvSpPr>
          <p:cNvPr id="29" name="Slide Number Placeholder 1">
            <a:extLst>
              <a:ext uri="{FF2B5EF4-FFF2-40B4-BE49-F238E27FC236}">
                <a16:creationId xmlns:a16="http://schemas.microsoft.com/office/drawing/2014/main" id="{848C9DA6-1FEF-706B-FAD3-B69A3D3A2484}"/>
              </a:ext>
            </a:extLst>
          </p:cNvPr>
          <p:cNvSpPr txBox="1">
            <a:spLocks/>
          </p:cNvSpPr>
          <p:nvPr/>
        </p:nvSpPr>
        <p:spPr>
          <a:xfrm>
            <a:off x="5222459" y="4541728"/>
            <a:ext cx="174708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rPr>
              <a:t>Max Shen</a:t>
            </a:r>
          </a:p>
        </p:txBody>
      </p:sp>
      <p:sp>
        <p:nvSpPr>
          <p:cNvPr id="30" name="Slide Number Placeholder 1">
            <a:extLst>
              <a:ext uri="{FF2B5EF4-FFF2-40B4-BE49-F238E27FC236}">
                <a16:creationId xmlns:a16="http://schemas.microsoft.com/office/drawing/2014/main" id="{3005FB69-BAE5-72F9-B589-58EB0A4148D7}"/>
              </a:ext>
            </a:extLst>
          </p:cNvPr>
          <p:cNvSpPr txBox="1">
            <a:spLocks/>
          </p:cNvSpPr>
          <p:nvPr/>
        </p:nvSpPr>
        <p:spPr>
          <a:xfrm>
            <a:off x="7004915" y="4546570"/>
            <a:ext cx="174708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rPr>
              <a:t>Quynh Dang</a:t>
            </a:r>
          </a:p>
        </p:txBody>
      </p:sp>
      <p:sp>
        <p:nvSpPr>
          <p:cNvPr id="7" name="Rectangle 6">
            <a:extLst>
              <a:ext uri="{FF2B5EF4-FFF2-40B4-BE49-F238E27FC236}">
                <a16:creationId xmlns:a16="http://schemas.microsoft.com/office/drawing/2014/main" id="{7DCBB3BD-D07C-FA2A-9B69-76D73BC32EBA}"/>
              </a:ext>
            </a:extLst>
          </p:cNvPr>
          <p:cNvSpPr/>
          <p:nvPr/>
        </p:nvSpPr>
        <p:spPr>
          <a:xfrm>
            <a:off x="1927650" y="1508537"/>
            <a:ext cx="8336697" cy="646331"/>
          </a:xfrm>
          <a:prstGeom prst="rect">
            <a:avLst/>
          </a:prstGeom>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andrewyanez@ucsb.edu</a:t>
            </a:r>
          </a:p>
          <a:p>
            <a:pPr algn="ctr"/>
            <a:endParaRPr lang="en-US" sz="1600" i="1" dirty="0">
              <a:solidFill>
                <a:schemeClr val="bg1"/>
              </a:solidFill>
              <a:latin typeface="Century Gothic"/>
              <a:cs typeface="Segoe UI"/>
            </a:endParaRPr>
          </a:p>
        </p:txBody>
      </p:sp>
      <p:pic>
        <p:nvPicPr>
          <p:cNvPr id="10" name="Picture 9" descr="A blue sign with white text&#10;&#10;Description automatically generated">
            <a:extLst>
              <a:ext uri="{FF2B5EF4-FFF2-40B4-BE49-F238E27FC236}">
                <a16:creationId xmlns:a16="http://schemas.microsoft.com/office/drawing/2014/main" id="{A31B5334-0B19-0247-6B63-BEAC2E15B62E}"/>
              </a:ext>
            </a:extLst>
          </p:cNvPr>
          <p:cNvPicPr>
            <a:picLocks noChangeAspect="1"/>
          </p:cNvPicPr>
          <p:nvPr/>
        </p:nvPicPr>
        <p:blipFill>
          <a:blip r:embed="rId4">
            <a:clrChange>
              <a:clrFrom>
                <a:srgbClr val="003660"/>
              </a:clrFrom>
              <a:clrTo>
                <a:srgbClr val="003660">
                  <a:alpha val="0"/>
                </a:srgbClr>
              </a:clrTo>
            </a:clrChange>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6388423" y="5319693"/>
            <a:ext cx="4331383" cy="983407"/>
          </a:xfrm>
          <a:prstGeom prst="rect">
            <a:avLst/>
          </a:prstGeom>
          <a:effectLst>
            <a:softEdge rad="31750"/>
          </a:effectLst>
        </p:spPr>
      </p:pic>
      <p:pic>
        <p:nvPicPr>
          <p:cNvPr id="12" name="Picture 11" descr="A blue logo with a black background&#10;&#10;Description automatically generated">
            <a:extLst>
              <a:ext uri="{FF2B5EF4-FFF2-40B4-BE49-F238E27FC236}">
                <a16:creationId xmlns:a16="http://schemas.microsoft.com/office/drawing/2014/main" id="{48BF155D-B336-EE3D-1A99-2C3016EDC001}"/>
              </a:ext>
            </a:extLst>
          </p:cNvPr>
          <p:cNvPicPr>
            <a:picLocks noChangeAspect="1"/>
          </p:cNvPicPr>
          <p:nvPr/>
        </p:nvPicPr>
        <p:blipFill>
          <a:blip r:embed="rId6"/>
          <a:stretch>
            <a:fillRect/>
          </a:stretch>
        </p:blipFill>
        <p:spPr>
          <a:xfrm>
            <a:off x="2002900" y="5319693"/>
            <a:ext cx="2378315" cy="963217"/>
          </a:xfrm>
          <a:prstGeom prst="rect">
            <a:avLst/>
          </a:prstGeom>
        </p:spPr>
      </p:pic>
      <p:pic>
        <p:nvPicPr>
          <p:cNvPr id="1026" name="Picture 2" descr="Sahil Patel">
            <a:extLst>
              <a:ext uri="{FF2B5EF4-FFF2-40B4-BE49-F238E27FC236}">
                <a16:creationId xmlns:a16="http://schemas.microsoft.com/office/drawing/2014/main" id="{33B82999-6666-ABD9-8AB2-B1B3AEEB46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5023" y="3148531"/>
            <a:ext cx="1373800" cy="1373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ircle with a letter c and a circle with text&#10;&#10;Description automatically generated">
            <a:extLst>
              <a:ext uri="{FF2B5EF4-FFF2-40B4-BE49-F238E27FC236}">
                <a16:creationId xmlns:a16="http://schemas.microsoft.com/office/drawing/2014/main" id="{5FE83DF3-C8D9-A643-9EC4-844A8C8F8F7B}"/>
              </a:ext>
            </a:extLst>
          </p:cNvPr>
          <p:cNvPicPr>
            <a:picLocks noChangeAspect="1"/>
          </p:cNvPicPr>
          <p:nvPr/>
        </p:nvPicPr>
        <p:blipFill>
          <a:blip r:embed="rId8"/>
          <a:stretch>
            <a:fillRect/>
          </a:stretch>
        </p:blipFill>
        <p:spPr>
          <a:xfrm>
            <a:off x="320501" y="1942748"/>
            <a:ext cx="2387448" cy="2411565"/>
          </a:xfrm>
          <a:prstGeom prst="rect">
            <a:avLst/>
          </a:prstGeom>
        </p:spPr>
      </p:pic>
      <p:pic>
        <p:nvPicPr>
          <p:cNvPr id="1028" name="Picture 4" descr="Home | UCSB Center for Scientific Computing | California NanoSystems  Institute | UC Santa Barbara">
            <a:extLst>
              <a:ext uri="{FF2B5EF4-FFF2-40B4-BE49-F238E27FC236}">
                <a16:creationId xmlns:a16="http://schemas.microsoft.com/office/drawing/2014/main" id="{36EAD2F7-9F61-3DEB-7C86-6C0E2DF63B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8269" y="777463"/>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607CFD-A94C-DEC7-8D9F-A2FDA69D7840}"/>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15</a:t>
            </a:r>
            <a:endParaRPr lang="en-US" sz="1100" b="1" dirty="0">
              <a:latin typeface="Century Gothic"/>
            </a:endParaRPr>
          </a:p>
        </p:txBody>
      </p:sp>
      <p:sp>
        <p:nvSpPr>
          <p:cNvPr id="9" name="Rectangle 8">
            <a:extLst>
              <a:ext uri="{FF2B5EF4-FFF2-40B4-BE49-F238E27FC236}">
                <a16:creationId xmlns:a16="http://schemas.microsoft.com/office/drawing/2014/main" id="{6779E95F-8232-9DF4-5514-E614EA549564}"/>
              </a:ext>
            </a:extLst>
          </p:cNvPr>
          <p:cNvSpPr/>
          <p:nvPr/>
        </p:nvSpPr>
        <p:spPr>
          <a:xfrm>
            <a:off x="2418858" y="4558453"/>
            <a:ext cx="3281780" cy="646331"/>
          </a:xfrm>
          <a:prstGeom prst="rect">
            <a:avLst/>
          </a:prstGeom>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Galan Moody</a:t>
            </a:r>
          </a:p>
          <a:p>
            <a:pPr algn="ctr"/>
            <a:endParaRPr lang="en-US" sz="1600" i="1" dirty="0">
              <a:solidFill>
                <a:schemeClr val="bg1"/>
              </a:solidFill>
              <a:latin typeface="Century Gothic"/>
              <a:cs typeface="Segoe UI"/>
            </a:endParaRPr>
          </a:p>
        </p:txBody>
      </p:sp>
      <p:sp>
        <p:nvSpPr>
          <p:cNvPr id="11" name="Rectangle 10">
            <a:extLst>
              <a:ext uri="{FF2B5EF4-FFF2-40B4-BE49-F238E27FC236}">
                <a16:creationId xmlns:a16="http://schemas.microsoft.com/office/drawing/2014/main" id="{D93B9E33-9108-9F4D-F2D7-F96AAA8ECD60}"/>
              </a:ext>
            </a:extLst>
          </p:cNvPr>
          <p:cNvSpPr/>
          <p:nvPr/>
        </p:nvSpPr>
        <p:spPr>
          <a:xfrm>
            <a:off x="6229415" y="4552274"/>
            <a:ext cx="3281780" cy="646331"/>
          </a:xfrm>
          <a:prstGeom prst="rect">
            <a:avLst/>
          </a:prstGeom>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Sahil Patel</a:t>
            </a:r>
          </a:p>
          <a:p>
            <a:pPr algn="ctr"/>
            <a:endParaRPr lang="en-US" sz="1600" i="1" dirty="0">
              <a:solidFill>
                <a:schemeClr val="bg1"/>
              </a:solidFill>
              <a:latin typeface="Century Gothic"/>
              <a:cs typeface="Segoe UI"/>
            </a:endParaRPr>
          </a:p>
        </p:txBody>
      </p:sp>
      <p:pic>
        <p:nvPicPr>
          <p:cNvPr id="14" name="Picture 13" descr="A qr code on a white background&#10;&#10;Description automatically generated">
            <a:extLst>
              <a:ext uri="{FF2B5EF4-FFF2-40B4-BE49-F238E27FC236}">
                <a16:creationId xmlns:a16="http://schemas.microsoft.com/office/drawing/2014/main" id="{C2ACF146-1982-232E-2D66-64D5C2F3DC9E}"/>
              </a:ext>
            </a:extLst>
          </p:cNvPr>
          <p:cNvPicPr>
            <a:picLocks noChangeAspect="1"/>
          </p:cNvPicPr>
          <p:nvPr/>
        </p:nvPicPr>
        <p:blipFill>
          <a:blip r:embed="rId10"/>
          <a:stretch>
            <a:fillRect/>
          </a:stretch>
        </p:blipFill>
        <p:spPr>
          <a:xfrm>
            <a:off x="5480833" y="3343580"/>
            <a:ext cx="963217" cy="963217"/>
          </a:xfrm>
          <a:prstGeom prst="rect">
            <a:avLst/>
          </a:prstGeom>
        </p:spPr>
      </p:pic>
      <p:sp>
        <p:nvSpPr>
          <p:cNvPr id="5" name="Rectangle 4">
            <a:extLst>
              <a:ext uri="{FF2B5EF4-FFF2-40B4-BE49-F238E27FC236}">
                <a16:creationId xmlns:a16="http://schemas.microsoft.com/office/drawing/2014/main" id="{B9384EDC-3B54-8D0F-9370-BF9EDAC8D5EA}"/>
              </a:ext>
            </a:extLst>
          </p:cNvPr>
          <p:cNvSpPr/>
          <p:nvPr/>
        </p:nvSpPr>
        <p:spPr>
          <a:xfrm>
            <a:off x="4313543" y="4225967"/>
            <a:ext cx="3281780" cy="646331"/>
          </a:xfrm>
          <a:prstGeom prst="rect">
            <a:avLst/>
          </a:prstGeom>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LinkedIn</a:t>
            </a:r>
          </a:p>
          <a:p>
            <a:pPr algn="ctr"/>
            <a:endParaRPr lang="en-US" sz="1600" i="1" dirty="0">
              <a:solidFill>
                <a:schemeClr val="bg1"/>
              </a:solidFill>
              <a:latin typeface="Century Gothic"/>
              <a:cs typeface="Segoe UI"/>
            </a:endParaRPr>
          </a:p>
        </p:txBody>
      </p:sp>
    </p:spTree>
    <p:extLst>
      <p:ext uri="{BB962C8B-B14F-4D97-AF65-F5344CB8AC3E}">
        <p14:creationId xmlns:p14="http://schemas.microsoft.com/office/powerpoint/2010/main" val="2063912762"/>
      </p:ext>
    </p:extLst>
  </p:cSld>
  <p:clrMapOvr>
    <a:masterClrMapping/>
  </p:clrMapOvr>
  <mc:AlternateContent xmlns:mc="http://schemas.openxmlformats.org/markup-compatibility/2006" xmlns:p14="http://schemas.microsoft.com/office/powerpoint/2010/main">
    <mc:Choice Requires="p14">
      <p:transition spd="slow" p14:dur="2000" advTm="13149"/>
    </mc:Choice>
    <mc:Fallback xmlns="">
      <p:transition spd="slow" advTm="13149"/>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9782D3-ACDB-D851-1C84-510976D2027D}"/>
              </a:ext>
            </a:extLst>
          </p:cNvPr>
          <p:cNvPicPr>
            <a:picLocks noChangeAspect="1"/>
          </p:cNvPicPr>
          <p:nvPr/>
        </p:nvPicPr>
        <p:blipFill rotWithShape="1">
          <a:blip r:embed="rId2"/>
          <a:srcRect t="22851"/>
          <a:stretch/>
        </p:blipFill>
        <p:spPr>
          <a:xfrm>
            <a:off x="235623" y="5219435"/>
            <a:ext cx="10528952" cy="1452508"/>
          </a:xfrm>
          <a:prstGeom prst="rect">
            <a:avLst/>
          </a:prstGeom>
        </p:spPr>
      </p:pic>
      <p:grpSp>
        <p:nvGrpSpPr>
          <p:cNvPr id="2" name="Group 1">
            <a:extLst>
              <a:ext uri="{FF2B5EF4-FFF2-40B4-BE49-F238E27FC236}">
                <a16:creationId xmlns:a16="http://schemas.microsoft.com/office/drawing/2014/main" id="{05FBC7EB-851E-3019-915A-F0889B65F421}"/>
              </a:ext>
            </a:extLst>
          </p:cNvPr>
          <p:cNvGrpSpPr/>
          <p:nvPr/>
        </p:nvGrpSpPr>
        <p:grpSpPr>
          <a:xfrm>
            <a:off x="4550855" y="829477"/>
            <a:ext cx="7264771" cy="4348862"/>
            <a:chOff x="523395" y="983426"/>
            <a:chExt cx="4924427" cy="2955012"/>
          </a:xfrm>
        </p:grpSpPr>
        <p:grpSp>
          <p:nvGrpSpPr>
            <p:cNvPr id="3" name="Group 2">
              <a:extLst>
                <a:ext uri="{FF2B5EF4-FFF2-40B4-BE49-F238E27FC236}">
                  <a16:creationId xmlns:a16="http://schemas.microsoft.com/office/drawing/2014/main" id="{C1742AF4-A67B-3AE9-A8D3-D3E12ABFF8FF}"/>
                </a:ext>
              </a:extLst>
            </p:cNvPr>
            <p:cNvGrpSpPr/>
            <p:nvPr/>
          </p:nvGrpSpPr>
          <p:grpSpPr>
            <a:xfrm>
              <a:off x="523395" y="983426"/>
              <a:ext cx="4924427" cy="2939623"/>
              <a:chOff x="6677023" y="1652201"/>
              <a:chExt cx="4924427" cy="2939623"/>
            </a:xfrm>
          </p:grpSpPr>
          <p:sp>
            <p:nvSpPr>
              <p:cNvPr id="6" name="Freeform: Shape 12">
                <a:extLst>
                  <a:ext uri="{FF2B5EF4-FFF2-40B4-BE49-F238E27FC236}">
                    <a16:creationId xmlns:a16="http://schemas.microsoft.com/office/drawing/2014/main" id="{4DE186A1-90EB-C77E-9E21-A05D8E1C2718}"/>
                  </a:ext>
                </a:extLst>
              </p:cNvPr>
              <p:cNvSpPr/>
              <p:nvPr/>
            </p:nvSpPr>
            <p:spPr>
              <a:xfrm rot="10800000">
                <a:off x="7272337" y="3443625"/>
                <a:ext cx="1295400" cy="1114443"/>
              </a:xfrm>
              <a:custGeom>
                <a:avLst/>
                <a:gdLst>
                  <a:gd name="connsiteX0" fmla="*/ 0 w 1295400"/>
                  <a:gd name="connsiteY0" fmla="*/ 0 h 1114443"/>
                  <a:gd name="connsiteX1" fmla="*/ 685800 w 1295400"/>
                  <a:gd name="connsiteY1" fmla="*/ 1114425 h 1114443"/>
                  <a:gd name="connsiteX2" fmla="*/ 1295400 w 1295400"/>
                  <a:gd name="connsiteY2" fmla="*/ 28575 h 1114443"/>
                </a:gdLst>
                <a:ahLst/>
                <a:cxnLst>
                  <a:cxn ang="0">
                    <a:pos x="connsiteX0" y="connsiteY0"/>
                  </a:cxn>
                  <a:cxn ang="0">
                    <a:pos x="connsiteX1" y="connsiteY1"/>
                  </a:cxn>
                  <a:cxn ang="0">
                    <a:pos x="connsiteX2" y="connsiteY2"/>
                  </a:cxn>
                </a:cxnLst>
                <a:rect l="l" t="t" r="r" b="b"/>
                <a:pathLst>
                  <a:path w="1295400" h="1114443">
                    <a:moveTo>
                      <a:pt x="0" y="0"/>
                    </a:moveTo>
                    <a:cubicBezTo>
                      <a:pt x="234950" y="554831"/>
                      <a:pt x="469900" y="1109663"/>
                      <a:pt x="685800" y="1114425"/>
                    </a:cubicBezTo>
                    <a:cubicBezTo>
                      <a:pt x="901700" y="1119187"/>
                      <a:pt x="1190625" y="207962"/>
                      <a:pt x="1295400" y="28575"/>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3">
                <a:extLst>
                  <a:ext uri="{FF2B5EF4-FFF2-40B4-BE49-F238E27FC236}">
                    <a16:creationId xmlns:a16="http://schemas.microsoft.com/office/drawing/2014/main" id="{0E248E7A-36AF-1F13-1A62-F8F77F5530CC}"/>
                  </a:ext>
                </a:extLst>
              </p:cNvPr>
              <p:cNvSpPr/>
              <p:nvPr/>
            </p:nvSpPr>
            <p:spPr>
              <a:xfrm>
                <a:off x="7188665" y="2028826"/>
                <a:ext cx="1295400" cy="1114443"/>
              </a:xfrm>
              <a:custGeom>
                <a:avLst/>
                <a:gdLst>
                  <a:gd name="connsiteX0" fmla="*/ 0 w 1295400"/>
                  <a:gd name="connsiteY0" fmla="*/ 0 h 1114443"/>
                  <a:gd name="connsiteX1" fmla="*/ 685800 w 1295400"/>
                  <a:gd name="connsiteY1" fmla="*/ 1114425 h 1114443"/>
                  <a:gd name="connsiteX2" fmla="*/ 1295400 w 1295400"/>
                  <a:gd name="connsiteY2" fmla="*/ 28575 h 1114443"/>
                </a:gdLst>
                <a:ahLst/>
                <a:cxnLst>
                  <a:cxn ang="0">
                    <a:pos x="connsiteX0" y="connsiteY0"/>
                  </a:cxn>
                  <a:cxn ang="0">
                    <a:pos x="connsiteX1" y="connsiteY1"/>
                  </a:cxn>
                  <a:cxn ang="0">
                    <a:pos x="connsiteX2" y="connsiteY2"/>
                  </a:cxn>
                </a:cxnLst>
                <a:rect l="l" t="t" r="r" b="b"/>
                <a:pathLst>
                  <a:path w="1295400" h="1114443">
                    <a:moveTo>
                      <a:pt x="0" y="0"/>
                    </a:moveTo>
                    <a:cubicBezTo>
                      <a:pt x="234950" y="554831"/>
                      <a:pt x="469900" y="1109663"/>
                      <a:pt x="685800" y="1114425"/>
                    </a:cubicBezTo>
                    <a:cubicBezTo>
                      <a:pt x="901700" y="1119187"/>
                      <a:pt x="1190625" y="207962"/>
                      <a:pt x="1295400" y="28575"/>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D172E3B-8D2E-C15F-8D19-8FF421CAE0F5}"/>
                  </a:ext>
                </a:extLst>
              </p:cNvPr>
              <p:cNvCxnSpPr/>
              <p:nvPr/>
            </p:nvCxnSpPr>
            <p:spPr>
              <a:xfrm>
                <a:off x="7105650" y="4558068"/>
                <a:ext cx="2133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832A4205-0CB0-6D52-74E2-144644888B59}"/>
                  </a:ext>
                </a:extLst>
              </p:cNvPr>
              <p:cNvCxnSpPr/>
              <p:nvPr/>
            </p:nvCxnSpPr>
            <p:spPr>
              <a:xfrm flipV="1">
                <a:off x="7877174" y="1790701"/>
                <a:ext cx="0" cy="278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Freeform: Shape 18">
                <a:extLst>
                  <a:ext uri="{FF2B5EF4-FFF2-40B4-BE49-F238E27FC236}">
                    <a16:creationId xmlns:a16="http://schemas.microsoft.com/office/drawing/2014/main" id="{3B9B5D53-7E3C-363A-FA24-87FB8ECCF536}"/>
                  </a:ext>
                </a:extLst>
              </p:cNvPr>
              <p:cNvSpPr/>
              <p:nvPr/>
            </p:nvSpPr>
            <p:spPr>
              <a:xfrm>
                <a:off x="8783743" y="2028826"/>
                <a:ext cx="1295400" cy="1114443"/>
              </a:xfrm>
              <a:custGeom>
                <a:avLst/>
                <a:gdLst>
                  <a:gd name="connsiteX0" fmla="*/ 0 w 1295400"/>
                  <a:gd name="connsiteY0" fmla="*/ 0 h 1114443"/>
                  <a:gd name="connsiteX1" fmla="*/ 685800 w 1295400"/>
                  <a:gd name="connsiteY1" fmla="*/ 1114425 h 1114443"/>
                  <a:gd name="connsiteX2" fmla="*/ 1295400 w 1295400"/>
                  <a:gd name="connsiteY2" fmla="*/ 28575 h 1114443"/>
                </a:gdLst>
                <a:ahLst/>
                <a:cxnLst>
                  <a:cxn ang="0">
                    <a:pos x="connsiteX0" y="connsiteY0"/>
                  </a:cxn>
                  <a:cxn ang="0">
                    <a:pos x="connsiteX1" y="connsiteY1"/>
                  </a:cxn>
                  <a:cxn ang="0">
                    <a:pos x="connsiteX2" y="connsiteY2"/>
                  </a:cxn>
                </a:cxnLst>
                <a:rect l="l" t="t" r="r" b="b"/>
                <a:pathLst>
                  <a:path w="1295400" h="1114443">
                    <a:moveTo>
                      <a:pt x="0" y="0"/>
                    </a:moveTo>
                    <a:cubicBezTo>
                      <a:pt x="234950" y="554831"/>
                      <a:pt x="469900" y="1109663"/>
                      <a:pt x="685800" y="1114425"/>
                    </a:cubicBezTo>
                    <a:cubicBezTo>
                      <a:pt x="901700" y="1119187"/>
                      <a:pt x="1190625" y="207962"/>
                      <a:pt x="1295400" y="28575"/>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DB22CBA-A849-1044-4C25-6D5DAD89253F}"/>
                  </a:ext>
                </a:extLst>
              </p:cNvPr>
              <p:cNvCxnSpPr>
                <a:stCxn id="7" idx="1"/>
                <a:endCxn id="10" idx="1"/>
              </p:cNvCxnSpPr>
              <p:nvPr/>
            </p:nvCxnSpPr>
            <p:spPr>
              <a:xfrm>
                <a:off x="7874465" y="3143251"/>
                <a:ext cx="1595078"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2E3E30B-618C-1537-99CC-EEB43F546E96}"/>
                  </a:ext>
                </a:extLst>
              </p:cNvPr>
              <p:cNvCxnSpPr/>
              <p:nvPr/>
            </p:nvCxnSpPr>
            <p:spPr>
              <a:xfrm>
                <a:off x="7874465" y="3443625"/>
                <a:ext cx="1595078"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E93ED48D-2CC6-64ED-B519-3717F505339D}"/>
                  </a:ext>
                </a:extLst>
              </p:cNvPr>
              <p:cNvCxnSpPr>
                <a:stCxn id="10" idx="1"/>
              </p:cNvCxnSpPr>
              <p:nvPr/>
            </p:nvCxnSpPr>
            <p:spPr>
              <a:xfrm>
                <a:off x="9469543" y="3143251"/>
                <a:ext cx="0" cy="30037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4260DA6-0482-073E-C5F5-374A486A17DC}"/>
                      </a:ext>
                    </a:extLst>
                  </p:cNvPr>
                  <p:cNvSpPr txBox="1"/>
                  <p:nvPr/>
                </p:nvSpPr>
                <p:spPr>
                  <a:xfrm>
                    <a:off x="7630155" y="1652201"/>
                    <a:ext cx="206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dirty="0"/>
                  </a:p>
                </p:txBody>
              </p:sp>
            </mc:Choice>
            <mc:Fallback xmlns="">
              <p:sp>
                <p:nvSpPr>
                  <p:cNvPr id="27" name="TextBox 26">
                    <a:extLst>
                      <a:ext uri="{FF2B5EF4-FFF2-40B4-BE49-F238E27FC236}">
                        <a16:creationId xmlns:a16="http://schemas.microsoft.com/office/drawing/2014/main" id="{7B19533E-7FF5-6F65-3EEE-51E572E84A9D}"/>
                      </a:ext>
                    </a:extLst>
                  </p:cNvPr>
                  <p:cNvSpPr txBox="1">
                    <a:spLocks noRot="1" noChangeAspect="1" noMove="1" noResize="1" noEditPoints="1" noAdjustHandles="1" noChangeArrowheads="1" noChangeShapeType="1" noTextEdit="1"/>
                  </p:cNvSpPr>
                  <p:nvPr/>
                </p:nvSpPr>
                <p:spPr>
                  <a:xfrm>
                    <a:off x="7630155" y="1652201"/>
                    <a:ext cx="206210" cy="276999"/>
                  </a:xfrm>
                  <a:prstGeom prst="rect">
                    <a:avLst/>
                  </a:prstGeom>
                  <a:blipFill>
                    <a:blip r:embed="rId3"/>
                    <a:stretch>
                      <a:fillRect l="-23529" r="-2941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4E3092-4FC3-5635-6764-678CA6CACD34}"/>
                      </a:ext>
                    </a:extLst>
                  </p:cNvPr>
                  <p:cNvSpPr txBox="1"/>
                  <p:nvPr/>
                </p:nvSpPr>
                <p:spPr>
                  <a:xfrm>
                    <a:off x="9420223" y="4314825"/>
                    <a:ext cx="1939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𝒌</m:t>
                          </m:r>
                        </m:oMath>
                      </m:oMathPara>
                    </a14:m>
                    <a:endParaRPr lang="en-US" b="1" dirty="0"/>
                  </a:p>
                </p:txBody>
              </p:sp>
            </mc:Choice>
            <mc:Fallback xmlns="">
              <p:sp>
                <p:nvSpPr>
                  <p:cNvPr id="28" name="TextBox 27">
                    <a:extLst>
                      <a:ext uri="{FF2B5EF4-FFF2-40B4-BE49-F238E27FC236}">
                        <a16:creationId xmlns:a16="http://schemas.microsoft.com/office/drawing/2014/main" id="{77CC59FE-1319-48FD-B562-EB2D276A8B8E}"/>
                      </a:ext>
                    </a:extLst>
                  </p:cNvPr>
                  <p:cNvSpPr txBox="1">
                    <a:spLocks noRot="1" noChangeAspect="1" noMove="1" noResize="1" noEditPoints="1" noAdjustHandles="1" noChangeArrowheads="1" noChangeShapeType="1" noTextEdit="1"/>
                  </p:cNvSpPr>
                  <p:nvPr/>
                </p:nvSpPr>
                <p:spPr>
                  <a:xfrm>
                    <a:off x="9420223" y="4314825"/>
                    <a:ext cx="193964" cy="276999"/>
                  </a:xfrm>
                  <a:prstGeom prst="rect">
                    <a:avLst/>
                  </a:prstGeom>
                  <a:blipFill>
                    <a:blip r:embed="rId4"/>
                    <a:stretch>
                      <a:fillRect l="-31250" r="-31250" b="-869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5C008A8-8A2F-F729-C577-442FD941A01D}"/>
                  </a:ext>
                </a:extLst>
              </p:cNvPr>
              <p:cNvSpPr txBox="1"/>
              <p:nvPr/>
            </p:nvSpPr>
            <p:spPr>
              <a:xfrm>
                <a:off x="9510352" y="3151636"/>
                <a:ext cx="1595077" cy="307777"/>
              </a:xfrm>
              <a:prstGeom prst="rect">
                <a:avLst/>
              </a:prstGeom>
              <a:noFill/>
            </p:spPr>
            <p:txBody>
              <a:bodyPr wrap="square" rtlCol="0">
                <a:spAutoFit/>
              </a:bodyPr>
              <a:lstStyle/>
              <a:p>
                <a:r>
                  <a:rPr lang="en-US" sz="1400" b="1" dirty="0">
                    <a:latin typeface="Cambria Math" panose="02040503050406030204" pitchFamily="18" charset="0"/>
                    <a:ea typeface="Cambria Math" panose="02040503050406030204" pitchFamily="18" charset="0"/>
                  </a:rPr>
                  <a:t>Energy Band Gap</a:t>
                </a:r>
              </a:p>
            </p:txBody>
          </p:sp>
          <p:sp>
            <p:nvSpPr>
              <p:cNvPr id="17" name="TextBox 16">
                <a:extLst>
                  <a:ext uri="{FF2B5EF4-FFF2-40B4-BE49-F238E27FC236}">
                    <a16:creationId xmlns:a16="http://schemas.microsoft.com/office/drawing/2014/main" id="{2E4DBABD-F2CE-F6F0-C9BC-A61C870175C2}"/>
                  </a:ext>
                </a:extLst>
              </p:cNvPr>
              <p:cNvSpPr txBox="1"/>
              <p:nvPr/>
            </p:nvSpPr>
            <p:spPr>
              <a:xfrm>
                <a:off x="6677023" y="2432141"/>
                <a:ext cx="1595077" cy="307777"/>
              </a:xfrm>
              <a:prstGeom prst="rect">
                <a:avLst/>
              </a:prstGeom>
              <a:noFill/>
              <a:ln>
                <a:noFill/>
              </a:ln>
            </p:spPr>
            <p:txBody>
              <a:bodyPr wrap="square" rtlCol="0">
                <a:spAutoFit/>
              </a:bodyPr>
              <a:lstStyle/>
              <a:p>
                <a:r>
                  <a:rPr lang="en-US" sz="1400" b="1" dirty="0">
                    <a:solidFill>
                      <a:schemeClr val="accent1"/>
                    </a:solidFill>
                    <a:latin typeface="Cambria Math" panose="02040503050406030204" pitchFamily="18" charset="0"/>
                    <a:ea typeface="Cambria Math" panose="02040503050406030204" pitchFamily="18" charset="0"/>
                  </a:rPr>
                  <a:t>Direct</a:t>
                </a:r>
                <a:r>
                  <a:rPr lang="en-US" sz="1400" b="1" dirty="0">
                    <a:latin typeface="Cambria Math" panose="02040503050406030204" pitchFamily="18" charset="0"/>
                    <a:ea typeface="Cambria Math" panose="02040503050406030204" pitchFamily="18" charset="0"/>
                  </a:rPr>
                  <a:t> </a:t>
                </a:r>
              </a:p>
            </p:txBody>
          </p:sp>
          <p:sp>
            <p:nvSpPr>
              <p:cNvPr id="18" name="TextBox 17">
                <a:extLst>
                  <a:ext uri="{FF2B5EF4-FFF2-40B4-BE49-F238E27FC236}">
                    <a16:creationId xmlns:a16="http://schemas.microsoft.com/office/drawing/2014/main" id="{A07203E2-A99A-B6FA-83C2-082769451CDC}"/>
                  </a:ext>
                </a:extLst>
              </p:cNvPr>
              <p:cNvSpPr txBox="1"/>
              <p:nvPr/>
            </p:nvSpPr>
            <p:spPr>
              <a:xfrm>
                <a:off x="10006373" y="2432141"/>
                <a:ext cx="1595077" cy="307777"/>
              </a:xfrm>
              <a:prstGeom prst="rect">
                <a:avLst/>
              </a:prstGeom>
              <a:noFill/>
              <a:ln>
                <a:noFill/>
              </a:ln>
            </p:spPr>
            <p:txBody>
              <a:bodyPr wrap="square" rtlCol="0">
                <a:spAutoFit/>
              </a:bodyPr>
              <a:lstStyle/>
              <a:p>
                <a:r>
                  <a:rPr lang="en-US" sz="1400" b="1" dirty="0">
                    <a:solidFill>
                      <a:srgbClr val="FF0000"/>
                    </a:solidFill>
                    <a:latin typeface="Cambria Math" panose="02040503050406030204" pitchFamily="18" charset="0"/>
                    <a:ea typeface="Cambria Math" panose="02040503050406030204" pitchFamily="18" charset="0"/>
                  </a:rPr>
                  <a:t>Indirect</a:t>
                </a:r>
                <a:r>
                  <a:rPr lang="en-US" sz="1400" b="1" dirty="0">
                    <a:latin typeface="Cambria Math" panose="02040503050406030204" pitchFamily="18" charset="0"/>
                    <a:ea typeface="Cambria Math" panose="02040503050406030204" pitchFamily="18" charset="0"/>
                  </a:rPr>
                  <a:t> </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219CF0-B7B9-3521-604F-AA92517921AC}"/>
                    </a:ext>
                  </a:extLst>
                </p:cNvPr>
                <p:cNvSpPr txBox="1"/>
                <p:nvPr/>
              </p:nvSpPr>
              <p:spPr>
                <a:xfrm>
                  <a:off x="3363577" y="3646050"/>
                  <a:ext cx="119149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b="1" i="1" smtClean="0">
                            <a:latin typeface="Cambria Math" panose="02040503050406030204" pitchFamily="18" charset="0"/>
                          </a:rPr>
                          <m:t>(</m:t>
                        </m:r>
                        <m:r>
                          <a:rPr lang="en-US" sz="1300" b="1" i="1" smtClean="0">
                            <a:latin typeface="Cambria Math" panose="02040503050406030204" pitchFamily="18" charset="0"/>
                          </a:rPr>
                          <m:t>𝑴𝒐𝒎𝒆𝒏𝒕𝒖𝒎</m:t>
                        </m:r>
                        <m:r>
                          <a:rPr lang="en-US" sz="1300" b="1" i="1" smtClean="0">
                            <a:latin typeface="Cambria Math" panose="02040503050406030204" pitchFamily="18" charset="0"/>
                          </a:rPr>
                          <m:t>)</m:t>
                        </m:r>
                      </m:oMath>
                    </m:oMathPara>
                  </a14:m>
                  <a:endParaRPr lang="en-US" sz="1300" dirty="0"/>
                </a:p>
              </p:txBody>
            </p:sp>
          </mc:Choice>
          <mc:Fallback xmlns="">
            <p:sp>
              <p:nvSpPr>
                <p:cNvPr id="5" name="TextBox 4">
                  <a:extLst>
                    <a:ext uri="{FF2B5EF4-FFF2-40B4-BE49-F238E27FC236}">
                      <a16:creationId xmlns:a16="http://schemas.microsoft.com/office/drawing/2014/main" id="{C9219CF0-B7B9-3521-604F-AA92517921AC}"/>
                    </a:ext>
                  </a:extLst>
                </p:cNvPr>
                <p:cNvSpPr txBox="1">
                  <a:spLocks noRot="1" noChangeAspect="1" noMove="1" noResize="1" noEditPoints="1" noAdjustHandles="1" noChangeArrowheads="1" noChangeShapeType="1" noTextEdit="1"/>
                </p:cNvSpPr>
                <p:nvPr/>
              </p:nvSpPr>
              <p:spPr>
                <a:xfrm>
                  <a:off x="3363577" y="3646050"/>
                  <a:ext cx="1191491" cy="292388"/>
                </a:xfrm>
                <a:prstGeom prst="rect">
                  <a:avLst/>
                </a:prstGeom>
                <a:blipFill>
                  <a:blip r:embed="rId5"/>
                  <a:stretch>
                    <a:fillRect/>
                  </a:stretch>
                </a:blipFill>
              </p:spPr>
              <p:txBody>
                <a:bodyPr/>
                <a:lstStyle/>
                <a:p>
                  <a:r>
                    <a:rPr lang="en-US">
                      <a:noFill/>
                    </a:rPr>
                    <a:t> </a:t>
                  </a:r>
                </a:p>
              </p:txBody>
            </p:sp>
          </mc:Fallback>
        </mc:AlternateContent>
      </p:grpSp>
      <p:sp>
        <p:nvSpPr>
          <p:cNvPr id="20" name="Oval 19">
            <a:extLst>
              <a:ext uri="{FF2B5EF4-FFF2-40B4-BE49-F238E27FC236}">
                <a16:creationId xmlns:a16="http://schemas.microsoft.com/office/drawing/2014/main" id="{CD0C58D1-B415-5881-153A-3BC6402C4E28}"/>
              </a:ext>
            </a:extLst>
          </p:cNvPr>
          <p:cNvSpPr/>
          <p:nvPr/>
        </p:nvSpPr>
        <p:spPr>
          <a:xfrm rot="2573811">
            <a:off x="393888" y="4763137"/>
            <a:ext cx="1494380" cy="209692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18929D-E2D9-C635-601A-4E6247280F9A}"/>
              </a:ext>
            </a:extLst>
          </p:cNvPr>
          <p:cNvSpPr txBox="1"/>
          <p:nvPr/>
        </p:nvSpPr>
        <p:spPr>
          <a:xfrm>
            <a:off x="235623" y="287675"/>
            <a:ext cx="6981074" cy="584775"/>
          </a:xfrm>
          <a:prstGeom prst="rect">
            <a:avLst/>
          </a:prstGeom>
          <a:noFill/>
        </p:spPr>
        <p:txBody>
          <a:bodyPr wrap="square" rtlCol="0">
            <a:spAutoFit/>
          </a:bodyPr>
          <a:lstStyle/>
          <a:p>
            <a:r>
              <a:rPr lang="en-US" sz="3200" dirty="0"/>
              <a:t>Photoluminescence Spectroscopy</a:t>
            </a:r>
          </a:p>
        </p:txBody>
      </p:sp>
      <p:sp>
        <p:nvSpPr>
          <p:cNvPr id="22" name="TextBox 21">
            <a:extLst>
              <a:ext uri="{FF2B5EF4-FFF2-40B4-BE49-F238E27FC236}">
                <a16:creationId xmlns:a16="http://schemas.microsoft.com/office/drawing/2014/main" id="{B430170E-FBCC-32CD-71E5-3EE8FAF0AAF7}"/>
              </a:ext>
            </a:extLst>
          </p:cNvPr>
          <p:cNvSpPr txBox="1"/>
          <p:nvPr/>
        </p:nvSpPr>
        <p:spPr>
          <a:xfrm>
            <a:off x="614439" y="1982373"/>
            <a:ext cx="3094529" cy="1938992"/>
          </a:xfrm>
          <a:prstGeom prst="rect">
            <a:avLst/>
          </a:prstGeom>
          <a:noFill/>
        </p:spPr>
        <p:txBody>
          <a:bodyPr wrap="square" rtlCol="0">
            <a:spAutoFit/>
          </a:bodyPr>
          <a:lstStyle/>
          <a:p>
            <a:r>
              <a:rPr lang="en-US" sz="2000" dirty="0"/>
              <a:t>-Single Photon Generation</a:t>
            </a:r>
          </a:p>
          <a:p>
            <a:endParaRPr lang="en-US" sz="2000" dirty="0"/>
          </a:p>
          <a:p>
            <a:endParaRPr lang="en-US" sz="2000" dirty="0"/>
          </a:p>
          <a:p>
            <a:r>
              <a:rPr lang="en-US" sz="2000" dirty="0"/>
              <a:t>-The energy bandgap dictates the wavelength of the emitted photon</a:t>
            </a:r>
          </a:p>
        </p:txBody>
      </p:sp>
    </p:spTree>
    <p:extLst>
      <p:ext uri="{BB962C8B-B14F-4D97-AF65-F5344CB8AC3E}">
        <p14:creationId xmlns:p14="http://schemas.microsoft.com/office/powerpoint/2010/main" val="1410726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7415813"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Applications &amp; Impact of Quantum Technologies</a:t>
            </a:r>
          </a:p>
        </p:txBody>
      </p:sp>
      <p:graphicFrame>
        <p:nvGraphicFramePr>
          <p:cNvPr id="5" name="Table 4">
            <a:extLst>
              <a:ext uri="{FF2B5EF4-FFF2-40B4-BE49-F238E27FC236}">
                <a16:creationId xmlns:a16="http://schemas.microsoft.com/office/drawing/2014/main" id="{F3CD154A-D034-15A1-9CBF-80AE36E15F79}"/>
              </a:ext>
            </a:extLst>
          </p:cNvPr>
          <p:cNvGraphicFramePr>
            <a:graphicFrameLocks noGrp="1"/>
          </p:cNvGraphicFramePr>
          <p:nvPr/>
        </p:nvGraphicFramePr>
        <p:xfrm>
          <a:off x="259716" y="716849"/>
          <a:ext cx="11672568" cy="3875322"/>
        </p:xfrm>
        <a:graphic>
          <a:graphicData uri="http://schemas.openxmlformats.org/drawingml/2006/table">
            <a:tbl>
              <a:tblPr firstRow="1" bandRow="1">
                <a:tableStyleId>{EB344D84-9AFB-497E-A393-DC336BA19D2E}</a:tableStyleId>
              </a:tblPr>
              <a:tblGrid>
                <a:gridCol w="2881590">
                  <a:extLst>
                    <a:ext uri="{9D8B030D-6E8A-4147-A177-3AD203B41FA5}">
                      <a16:colId xmlns:a16="http://schemas.microsoft.com/office/drawing/2014/main" val="144638759"/>
                    </a:ext>
                  </a:extLst>
                </a:gridCol>
                <a:gridCol w="3383902">
                  <a:extLst>
                    <a:ext uri="{9D8B030D-6E8A-4147-A177-3AD203B41FA5}">
                      <a16:colId xmlns:a16="http://schemas.microsoft.com/office/drawing/2014/main" val="866649846"/>
                    </a:ext>
                  </a:extLst>
                </a:gridCol>
                <a:gridCol w="2880049">
                  <a:extLst>
                    <a:ext uri="{9D8B030D-6E8A-4147-A177-3AD203B41FA5}">
                      <a16:colId xmlns:a16="http://schemas.microsoft.com/office/drawing/2014/main" val="496239221"/>
                    </a:ext>
                  </a:extLst>
                </a:gridCol>
                <a:gridCol w="2527027">
                  <a:extLst>
                    <a:ext uri="{9D8B030D-6E8A-4147-A177-3AD203B41FA5}">
                      <a16:colId xmlns:a16="http://schemas.microsoft.com/office/drawing/2014/main" val="1279928275"/>
                    </a:ext>
                  </a:extLst>
                </a:gridCol>
              </a:tblGrid>
              <a:tr h="532561">
                <a:tc>
                  <a:txBody>
                    <a:bodyPr/>
                    <a:lstStyle/>
                    <a:p>
                      <a:pPr algn="ctr"/>
                      <a:r>
                        <a:rPr lang="en-US" sz="2000" dirty="0">
                          <a:solidFill>
                            <a:schemeClr val="tx1"/>
                          </a:solidFill>
                        </a:rPr>
                        <a:t>USERS/MARKET</a:t>
                      </a:r>
                    </a:p>
                  </a:txBody>
                  <a:tcPr marL="131316" marR="131316" marT="65658" marB="65658" anchor="ctr"/>
                </a:tc>
                <a:tc>
                  <a:txBody>
                    <a:bodyPr/>
                    <a:lstStyle/>
                    <a:p>
                      <a:pPr algn="ctr"/>
                      <a:r>
                        <a:rPr lang="en-US" sz="2000" dirty="0">
                          <a:solidFill>
                            <a:schemeClr val="tx1"/>
                          </a:solidFill>
                        </a:rPr>
                        <a:t>COMMUNICATIONS</a:t>
                      </a:r>
                    </a:p>
                  </a:txBody>
                  <a:tcPr marL="131316" marR="131316" marT="65658" marB="65658" anchor="ctr"/>
                </a:tc>
                <a:tc>
                  <a:txBody>
                    <a:bodyPr/>
                    <a:lstStyle/>
                    <a:p>
                      <a:pPr algn="ctr"/>
                      <a:r>
                        <a:rPr lang="en-US" sz="2000" dirty="0">
                          <a:solidFill>
                            <a:schemeClr val="tx1"/>
                          </a:solidFill>
                        </a:rPr>
                        <a:t>COMPUTING</a:t>
                      </a:r>
                    </a:p>
                  </a:txBody>
                  <a:tcPr marL="131316" marR="131316" marT="65658" marB="65658" anchor="ctr"/>
                </a:tc>
                <a:tc>
                  <a:txBody>
                    <a:bodyPr/>
                    <a:lstStyle/>
                    <a:p>
                      <a:pPr algn="ctr"/>
                      <a:r>
                        <a:rPr lang="en-US" sz="2000" dirty="0">
                          <a:solidFill>
                            <a:schemeClr val="tx1"/>
                          </a:solidFill>
                        </a:rPr>
                        <a:t>SENSING</a:t>
                      </a:r>
                    </a:p>
                  </a:txBody>
                  <a:tcPr marL="131316" marR="131316" marT="65658" marB="65658" anchor="ctr"/>
                </a:tc>
                <a:extLst>
                  <a:ext uri="{0D108BD9-81ED-4DB2-BD59-A6C34878D82A}">
                    <a16:rowId xmlns:a16="http://schemas.microsoft.com/office/drawing/2014/main" val="3698760430"/>
                  </a:ext>
                </a:extLst>
              </a:tr>
              <a:tr h="532561">
                <a:tc>
                  <a:txBody>
                    <a:bodyPr/>
                    <a:lstStyle/>
                    <a:p>
                      <a:pPr algn="ctr"/>
                      <a:r>
                        <a:rPr lang="en-US" sz="1800" b="1" dirty="0"/>
                        <a:t>Fundamental</a:t>
                      </a:r>
                    </a:p>
                    <a:p>
                      <a:pPr algn="ctr"/>
                      <a:r>
                        <a:rPr lang="en-US" sz="1800" b="1" dirty="0"/>
                        <a:t>Research</a:t>
                      </a:r>
                    </a:p>
                  </a:txBody>
                  <a:tcPr marL="131316" marR="131316" marT="65658" marB="65658" anchor="ctr"/>
                </a:tc>
                <a:tc>
                  <a:txBody>
                    <a:bodyPr/>
                    <a:lstStyle/>
                    <a:p>
                      <a:pPr algn="ctr"/>
                      <a:r>
                        <a:rPr lang="en-US" sz="1600" dirty="0"/>
                        <a:t>Fundamental tests of quantum mechanics</a:t>
                      </a:r>
                    </a:p>
                  </a:txBody>
                  <a:tcPr marL="131316" marR="131316" marT="65658" marB="65658" anchor="ctr"/>
                </a:tc>
                <a:tc>
                  <a:txBody>
                    <a:bodyPr/>
                    <a:lstStyle/>
                    <a:p>
                      <a:pPr algn="ctr"/>
                      <a:r>
                        <a:rPr lang="en-US" sz="1600" dirty="0"/>
                        <a:t>New materials, algorithms </a:t>
                      </a:r>
                    </a:p>
                  </a:txBody>
                  <a:tcPr marL="131316" marR="131316" marT="65658" marB="65658" anchor="ctr"/>
                </a:tc>
                <a:tc>
                  <a:txBody>
                    <a:bodyPr/>
                    <a:lstStyle/>
                    <a:p>
                      <a:pPr algn="ctr"/>
                      <a:r>
                        <a:rPr lang="en-US" sz="1600" dirty="0"/>
                        <a:t>Imaging, probing decoherence</a:t>
                      </a:r>
                    </a:p>
                  </a:txBody>
                  <a:tcPr marL="131316" marR="131316" marT="65658" marB="65658" anchor="ctr"/>
                </a:tc>
                <a:extLst>
                  <a:ext uri="{0D108BD9-81ED-4DB2-BD59-A6C34878D82A}">
                    <a16:rowId xmlns:a16="http://schemas.microsoft.com/office/drawing/2014/main" val="1755875036"/>
                  </a:ext>
                </a:extLst>
              </a:tr>
              <a:tr h="532561">
                <a:tc>
                  <a:txBody>
                    <a:bodyPr/>
                    <a:lstStyle/>
                    <a:p>
                      <a:pPr algn="ctr"/>
                      <a:r>
                        <a:rPr lang="en-US" sz="1800" b="1" dirty="0"/>
                        <a:t>Medical</a:t>
                      </a:r>
                    </a:p>
                  </a:txBody>
                  <a:tcPr marL="131316" marR="131316" marT="65658" marB="65658" anchor="ctr"/>
                </a:tc>
                <a:tc>
                  <a:txBody>
                    <a:bodyPr/>
                    <a:lstStyle/>
                    <a:p>
                      <a:pPr algn="ctr"/>
                      <a:r>
                        <a:rPr lang="en-US" sz="1600" dirty="0"/>
                        <a:t>Patient confidentiality</a:t>
                      </a:r>
                    </a:p>
                  </a:txBody>
                  <a:tcPr marL="131316" marR="131316" marT="65658" marB="65658" anchor="ctr"/>
                </a:tc>
                <a:tc>
                  <a:txBody>
                    <a:bodyPr/>
                    <a:lstStyle/>
                    <a:p>
                      <a:pPr algn="ctr"/>
                      <a:r>
                        <a:rPr lang="en-US" sz="1600" dirty="0"/>
                        <a:t>Drug discovery</a:t>
                      </a:r>
                    </a:p>
                  </a:txBody>
                  <a:tcPr marL="131316" marR="131316" marT="65658" marB="65658" anchor="ctr"/>
                </a:tc>
                <a:tc>
                  <a:txBody>
                    <a:bodyPr/>
                    <a:lstStyle/>
                    <a:p>
                      <a:pPr algn="ctr"/>
                      <a:r>
                        <a:rPr lang="en-US" sz="1600" dirty="0"/>
                        <a:t>Imaging</a:t>
                      </a:r>
                    </a:p>
                  </a:txBody>
                  <a:tcPr marL="131316" marR="131316" marT="65658" marB="65658" anchor="ctr"/>
                </a:tc>
                <a:extLst>
                  <a:ext uri="{0D108BD9-81ED-4DB2-BD59-A6C34878D82A}">
                    <a16:rowId xmlns:a16="http://schemas.microsoft.com/office/drawing/2014/main" val="2478382924"/>
                  </a:ext>
                </a:extLst>
              </a:tr>
              <a:tr h="532561">
                <a:tc>
                  <a:txBody>
                    <a:bodyPr/>
                    <a:lstStyle/>
                    <a:p>
                      <a:pPr algn="ctr"/>
                      <a:r>
                        <a:rPr lang="en-US" sz="1800" b="1" dirty="0"/>
                        <a:t>Finance &amp; Business</a:t>
                      </a:r>
                    </a:p>
                  </a:txBody>
                  <a:tcPr marL="131316" marR="131316" marT="65658" marB="65658" anchor="ctr"/>
                </a:tc>
                <a:tc>
                  <a:txBody>
                    <a:bodyPr/>
                    <a:lstStyle/>
                    <a:p>
                      <a:pPr algn="ctr"/>
                      <a:r>
                        <a:rPr lang="en-US" sz="1600" dirty="0"/>
                        <a:t>Secure transactions</a:t>
                      </a:r>
                    </a:p>
                  </a:txBody>
                  <a:tcPr marL="131316" marR="131316" marT="65658" marB="65658" anchor="ctr"/>
                </a:tc>
                <a:tc>
                  <a:txBody>
                    <a:bodyPr/>
                    <a:lstStyle/>
                    <a:p>
                      <a:pPr algn="ctr"/>
                      <a:r>
                        <a:rPr lang="en-US" sz="1600" dirty="0"/>
                        <a:t>Faster, more accurate models</a:t>
                      </a:r>
                    </a:p>
                  </a:txBody>
                  <a:tcPr marL="131316" marR="131316" marT="65658" marB="65658" anchor="ctr"/>
                </a:tc>
                <a:tc>
                  <a:txBody>
                    <a:bodyPr/>
                    <a:lstStyle/>
                    <a:p>
                      <a:pPr algn="ctr"/>
                      <a:r>
                        <a:rPr lang="en-US" sz="1600" dirty="0"/>
                        <a:t>Time-keeping</a:t>
                      </a:r>
                    </a:p>
                  </a:txBody>
                  <a:tcPr marL="131316" marR="131316" marT="65658" marB="65658" anchor="ctr"/>
                </a:tc>
                <a:extLst>
                  <a:ext uri="{0D108BD9-81ED-4DB2-BD59-A6C34878D82A}">
                    <a16:rowId xmlns:a16="http://schemas.microsoft.com/office/drawing/2014/main" val="3141407690"/>
                  </a:ext>
                </a:extLst>
              </a:tr>
              <a:tr h="532561">
                <a:tc>
                  <a:txBody>
                    <a:bodyPr/>
                    <a:lstStyle/>
                    <a:p>
                      <a:pPr algn="ctr"/>
                      <a:r>
                        <a:rPr lang="en-US" sz="1800" b="1" dirty="0"/>
                        <a:t>Transportation</a:t>
                      </a:r>
                    </a:p>
                  </a:txBody>
                  <a:tcPr marL="131316" marR="131316" marT="65658" marB="65658" anchor="ctr"/>
                </a:tc>
                <a:tc>
                  <a:txBody>
                    <a:bodyPr/>
                    <a:lstStyle/>
                    <a:p>
                      <a:pPr algn="ctr"/>
                      <a:r>
                        <a:rPr lang="en-US" sz="1600" dirty="0"/>
                        <a:t>Networked vehicles</a:t>
                      </a:r>
                    </a:p>
                  </a:txBody>
                  <a:tcPr marL="131316" marR="131316" marT="65658" marB="65658" anchor="ctr"/>
                </a:tc>
                <a:tc>
                  <a:txBody>
                    <a:bodyPr/>
                    <a:lstStyle/>
                    <a:p>
                      <a:pPr algn="ctr"/>
                      <a:r>
                        <a:rPr lang="en-US" sz="1600" dirty="0"/>
                        <a:t>Traffic optimization</a:t>
                      </a:r>
                    </a:p>
                  </a:txBody>
                  <a:tcPr marL="131316" marR="131316" marT="65658" marB="65658" anchor="ctr"/>
                </a:tc>
                <a:tc>
                  <a:txBody>
                    <a:bodyPr/>
                    <a:lstStyle/>
                    <a:p>
                      <a:pPr algn="ctr"/>
                      <a:r>
                        <a:rPr lang="en-US" sz="1600" dirty="0"/>
                        <a:t>GPS/Navigation</a:t>
                      </a:r>
                    </a:p>
                  </a:txBody>
                  <a:tcPr marL="131316" marR="131316" marT="65658" marB="65658" anchor="ctr"/>
                </a:tc>
                <a:extLst>
                  <a:ext uri="{0D108BD9-81ED-4DB2-BD59-A6C34878D82A}">
                    <a16:rowId xmlns:a16="http://schemas.microsoft.com/office/drawing/2014/main" val="3980155351"/>
                  </a:ext>
                </a:extLst>
              </a:tr>
              <a:tr h="532561">
                <a:tc>
                  <a:txBody>
                    <a:bodyPr/>
                    <a:lstStyle/>
                    <a:p>
                      <a:pPr algn="ctr"/>
                      <a:r>
                        <a:rPr lang="en-US" sz="1800" b="1" dirty="0"/>
                        <a:t>Infrastructure</a:t>
                      </a:r>
                    </a:p>
                  </a:txBody>
                  <a:tcPr marL="131316" marR="131316" marT="65658" marB="65658" anchor="ctr"/>
                </a:tc>
                <a:tc>
                  <a:txBody>
                    <a:bodyPr/>
                    <a:lstStyle/>
                    <a:p>
                      <a:pPr algn="ctr"/>
                      <a:r>
                        <a:rPr lang="en-US" sz="1600" dirty="0"/>
                        <a:t>Protecting infrastructure</a:t>
                      </a:r>
                    </a:p>
                  </a:txBody>
                  <a:tcPr marL="131316" marR="131316" marT="65658" marB="65658" anchor="ctr"/>
                </a:tc>
                <a:tc>
                  <a:txBody>
                    <a:bodyPr/>
                    <a:lstStyle/>
                    <a:p>
                      <a:pPr algn="ctr"/>
                      <a:r>
                        <a:rPr lang="en-US" sz="1600" dirty="0"/>
                        <a:t>Analysis &amp; distribution</a:t>
                      </a:r>
                    </a:p>
                  </a:txBody>
                  <a:tcPr marL="131316" marR="131316" marT="65658" marB="65658" anchor="ctr"/>
                </a:tc>
                <a:tc>
                  <a:txBody>
                    <a:bodyPr/>
                    <a:lstStyle/>
                    <a:p>
                      <a:pPr algn="ctr"/>
                      <a:r>
                        <a:rPr lang="en-US" sz="1600" dirty="0"/>
                        <a:t>Imaging</a:t>
                      </a:r>
                    </a:p>
                  </a:txBody>
                  <a:tcPr marL="131316" marR="131316" marT="65658" marB="65658" anchor="ctr"/>
                </a:tc>
                <a:extLst>
                  <a:ext uri="{0D108BD9-81ED-4DB2-BD59-A6C34878D82A}">
                    <a16:rowId xmlns:a16="http://schemas.microsoft.com/office/drawing/2014/main" val="3168564420"/>
                  </a:ext>
                </a:extLst>
              </a:tr>
              <a:tr h="532561">
                <a:tc>
                  <a:txBody>
                    <a:bodyPr/>
                    <a:lstStyle/>
                    <a:p>
                      <a:pPr algn="ctr"/>
                      <a:r>
                        <a:rPr lang="en-US" sz="1800" b="1" dirty="0"/>
                        <a:t>Networking</a:t>
                      </a:r>
                    </a:p>
                  </a:txBody>
                  <a:tcPr marL="131316" marR="131316" marT="65658" marB="65658" anchor="ctr"/>
                </a:tc>
                <a:tc>
                  <a:txBody>
                    <a:bodyPr/>
                    <a:lstStyle/>
                    <a:p>
                      <a:pPr algn="ctr"/>
                      <a:r>
                        <a:rPr lang="en-US" sz="1600" dirty="0"/>
                        <a:t>Global cryptography</a:t>
                      </a:r>
                    </a:p>
                  </a:txBody>
                  <a:tcPr marL="131316" marR="131316" marT="65658" marB="65658" anchor="ctr"/>
                </a:tc>
                <a:tc>
                  <a:txBody>
                    <a:bodyPr/>
                    <a:lstStyle/>
                    <a:p>
                      <a:pPr algn="ctr"/>
                      <a:r>
                        <a:rPr lang="en-US" sz="1600" dirty="0"/>
                        <a:t>Network optimization</a:t>
                      </a:r>
                    </a:p>
                  </a:txBody>
                  <a:tcPr marL="131316" marR="131316" marT="65658" marB="65658" anchor="ctr"/>
                </a:tc>
                <a:tc>
                  <a:txBody>
                    <a:bodyPr/>
                    <a:lstStyle/>
                    <a:p>
                      <a:pPr algn="ctr"/>
                      <a:r>
                        <a:rPr lang="en-US" sz="1600" dirty="0"/>
                        <a:t>Time-keeping</a:t>
                      </a:r>
                    </a:p>
                  </a:txBody>
                  <a:tcPr marL="131316" marR="131316" marT="65658" marB="65658" anchor="ctr"/>
                </a:tc>
                <a:extLst>
                  <a:ext uri="{0D108BD9-81ED-4DB2-BD59-A6C34878D82A}">
                    <a16:rowId xmlns:a16="http://schemas.microsoft.com/office/drawing/2014/main" val="789996677"/>
                  </a:ext>
                </a:extLst>
              </a:tr>
            </a:tbl>
          </a:graphicData>
        </a:graphic>
      </p:graphicFrame>
      <p:sp>
        <p:nvSpPr>
          <p:cNvPr id="49" name="Arrow: Left-Right 48">
            <a:extLst>
              <a:ext uri="{FF2B5EF4-FFF2-40B4-BE49-F238E27FC236}">
                <a16:creationId xmlns:a16="http://schemas.microsoft.com/office/drawing/2014/main" id="{B058F596-113A-3D72-2DB3-3FA1ECE1E980}"/>
              </a:ext>
            </a:extLst>
          </p:cNvPr>
          <p:cNvSpPr/>
          <p:nvPr/>
        </p:nvSpPr>
        <p:spPr>
          <a:xfrm>
            <a:off x="546573" y="5727184"/>
            <a:ext cx="11163300" cy="577850"/>
          </a:xfrm>
          <a:prstGeom prst="leftRightArrow">
            <a:avLst/>
          </a:prstGeom>
          <a:gradFill flip="none" rotWithShape="1">
            <a:gsLst>
              <a:gs pos="0">
                <a:schemeClr val="accent1">
                  <a:lumMod val="75000"/>
                </a:schemeClr>
              </a:gs>
              <a:gs pos="10000">
                <a:schemeClr val="accent6">
                  <a:lumMod val="60000"/>
                  <a:lumOff val="40000"/>
                </a:schemeClr>
              </a:gs>
              <a:gs pos="15000">
                <a:srgbClr val="FFFF00"/>
              </a:gs>
              <a:gs pos="30000">
                <a:schemeClr val="accent2">
                  <a:lumMod val="60000"/>
                  <a:lumOff val="40000"/>
                </a:schemeClr>
              </a:gs>
              <a:gs pos="100000">
                <a:srgbClr val="FF00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AAC1B400-372F-CBB1-C480-0BB800C9D2EF}"/>
              </a:ext>
            </a:extLst>
          </p:cNvPr>
          <p:cNvSpPr txBox="1"/>
          <p:nvPr/>
        </p:nvSpPr>
        <p:spPr>
          <a:xfrm>
            <a:off x="838673" y="6308209"/>
            <a:ext cx="10636245" cy="369332"/>
          </a:xfrm>
          <a:prstGeom prst="rect">
            <a:avLst/>
          </a:prstGeom>
          <a:noFill/>
        </p:spPr>
        <p:txBody>
          <a:bodyPr wrap="none" rtlCol="0">
            <a:spAutoFit/>
          </a:bodyPr>
          <a:lstStyle/>
          <a:p>
            <a:r>
              <a:rPr lang="en-US" dirty="0"/>
              <a:t>400                    600                     800                   1000             1500                    1550                    1600</a:t>
            </a:r>
          </a:p>
        </p:txBody>
      </p:sp>
      <p:sp>
        <p:nvSpPr>
          <p:cNvPr id="51" name="TextBox 50">
            <a:extLst>
              <a:ext uri="{FF2B5EF4-FFF2-40B4-BE49-F238E27FC236}">
                <a16:creationId xmlns:a16="http://schemas.microsoft.com/office/drawing/2014/main" id="{ED737875-7D5D-A46C-E742-20C04AF63FD8}"/>
              </a:ext>
            </a:extLst>
          </p:cNvPr>
          <p:cNvSpPr txBox="1"/>
          <p:nvPr/>
        </p:nvSpPr>
        <p:spPr>
          <a:xfrm>
            <a:off x="5184696" y="5846832"/>
            <a:ext cx="1887055" cy="338554"/>
          </a:xfrm>
          <a:prstGeom prst="rect">
            <a:avLst/>
          </a:prstGeom>
          <a:noFill/>
        </p:spPr>
        <p:txBody>
          <a:bodyPr wrap="none" rtlCol="0">
            <a:spAutoFit/>
          </a:bodyPr>
          <a:lstStyle/>
          <a:p>
            <a:r>
              <a:rPr lang="en-US" sz="1600" b="1" dirty="0"/>
              <a:t>wavelength (nm)</a:t>
            </a:r>
          </a:p>
        </p:txBody>
      </p:sp>
      <p:sp>
        <p:nvSpPr>
          <p:cNvPr id="52" name="Freeform: Shape 51">
            <a:extLst>
              <a:ext uri="{FF2B5EF4-FFF2-40B4-BE49-F238E27FC236}">
                <a16:creationId xmlns:a16="http://schemas.microsoft.com/office/drawing/2014/main" id="{74D62B78-ECC8-A741-CD3B-8B2AF283F6DF}"/>
              </a:ext>
            </a:extLst>
          </p:cNvPr>
          <p:cNvSpPr/>
          <p:nvPr/>
        </p:nvSpPr>
        <p:spPr>
          <a:xfrm>
            <a:off x="7131523" y="5824022"/>
            <a:ext cx="254000" cy="371475"/>
          </a:xfrm>
          <a:custGeom>
            <a:avLst/>
            <a:gdLst>
              <a:gd name="connsiteX0" fmla="*/ 112713 w 254000"/>
              <a:gd name="connsiteY0" fmla="*/ 46037 h 371475"/>
              <a:gd name="connsiteX1" fmla="*/ 71438 w 254000"/>
              <a:gd name="connsiteY1" fmla="*/ 119062 h 371475"/>
              <a:gd name="connsiteX2" fmla="*/ 53975 w 254000"/>
              <a:gd name="connsiteY2" fmla="*/ 234950 h 371475"/>
              <a:gd name="connsiteX3" fmla="*/ 26988 w 254000"/>
              <a:gd name="connsiteY3" fmla="*/ 306387 h 371475"/>
              <a:gd name="connsiteX4" fmla="*/ 3175 w 254000"/>
              <a:gd name="connsiteY4" fmla="*/ 336550 h 371475"/>
              <a:gd name="connsiteX5" fmla="*/ 0 w 254000"/>
              <a:gd name="connsiteY5" fmla="*/ 371475 h 371475"/>
              <a:gd name="connsiteX6" fmla="*/ 96838 w 254000"/>
              <a:gd name="connsiteY6" fmla="*/ 363537 h 371475"/>
              <a:gd name="connsiteX7" fmla="*/ 114300 w 254000"/>
              <a:gd name="connsiteY7" fmla="*/ 307975 h 371475"/>
              <a:gd name="connsiteX8" fmla="*/ 119063 w 254000"/>
              <a:gd name="connsiteY8" fmla="*/ 230187 h 371475"/>
              <a:gd name="connsiteX9" fmla="*/ 141288 w 254000"/>
              <a:gd name="connsiteY9" fmla="*/ 149225 h 371475"/>
              <a:gd name="connsiteX10" fmla="*/ 192088 w 254000"/>
              <a:gd name="connsiteY10" fmla="*/ 73025 h 371475"/>
              <a:gd name="connsiteX11" fmla="*/ 254000 w 254000"/>
              <a:gd name="connsiteY11" fmla="*/ 25400 h 371475"/>
              <a:gd name="connsiteX12" fmla="*/ 187325 w 254000"/>
              <a:gd name="connsiteY12" fmla="*/ 0 h 371475"/>
              <a:gd name="connsiteX13" fmla="*/ 112713 w 254000"/>
              <a:gd name="connsiteY13" fmla="*/ 4603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000" h="371475">
                <a:moveTo>
                  <a:pt x="112713" y="46037"/>
                </a:moveTo>
                <a:lnTo>
                  <a:pt x="71438" y="119062"/>
                </a:lnTo>
                <a:lnTo>
                  <a:pt x="53975" y="234950"/>
                </a:lnTo>
                <a:lnTo>
                  <a:pt x="26988" y="306387"/>
                </a:lnTo>
                <a:lnTo>
                  <a:pt x="3175" y="336550"/>
                </a:lnTo>
                <a:lnTo>
                  <a:pt x="0" y="371475"/>
                </a:lnTo>
                <a:lnTo>
                  <a:pt x="96838" y="363537"/>
                </a:lnTo>
                <a:lnTo>
                  <a:pt x="114300" y="307975"/>
                </a:lnTo>
                <a:lnTo>
                  <a:pt x="119063" y="230187"/>
                </a:lnTo>
                <a:lnTo>
                  <a:pt x="141288" y="149225"/>
                </a:lnTo>
                <a:lnTo>
                  <a:pt x="192088" y="73025"/>
                </a:lnTo>
                <a:lnTo>
                  <a:pt x="254000" y="25400"/>
                </a:lnTo>
                <a:lnTo>
                  <a:pt x="187325" y="0"/>
                </a:lnTo>
                <a:lnTo>
                  <a:pt x="112713" y="460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onnector: Curved 53">
            <a:extLst>
              <a:ext uri="{FF2B5EF4-FFF2-40B4-BE49-F238E27FC236}">
                <a16:creationId xmlns:a16="http://schemas.microsoft.com/office/drawing/2014/main" id="{9B82E4FD-869C-D8F9-86C9-59A2A3B8835A}"/>
              </a:ext>
            </a:extLst>
          </p:cNvPr>
          <p:cNvCxnSpPr>
            <a:cxnSpLocks/>
          </p:cNvCxnSpPr>
          <p:nvPr/>
        </p:nvCxnSpPr>
        <p:spPr>
          <a:xfrm flipH="1">
            <a:off x="7026465" y="5824821"/>
            <a:ext cx="457200" cy="457200"/>
          </a:xfrm>
          <a:prstGeom prst="curved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9563CC44-6FF2-A912-E31F-0265C098E82B}"/>
              </a:ext>
            </a:extLst>
          </p:cNvPr>
          <p:cNvCxnSpPr>
            <a:cxnSpLocks/>
          </p:cNvCxnSpPr>
          <p:nvPr/>
        </p:nvCxnSpPr>
        <p:spPr>
          <a:xfrm flipH="1">
            <a:off x="6969941" y="5768094"/>
            <a:ext cx="457200" cy="457200"/>
          </a:xfrm>
          <a:prstGeom prst="curved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42249D7-5181-83DA-B5DD-A00AD6E91D1F}"/>
              </a:ext>
            </a:extLst>
          </p:cNvPr>
          <p:cNvSpPr txBox="1"/>
          <p:nvPr/>
        </p:nvSpPr>
        <p:spPr>
          <a:xfrm>
            <a:off x="2134884" y="4907968"/>
            <a:ext cx="8043822" cy="646331"/>
          </a:xfrm>
          <a:prstGeom prst="rect">
            <a:avLst/>
          </a:prstGeom>
          <a:gradFill flip="none" rotWithShape="1">
            <a:gsLst>
              <a:gs pos="0">
                <a:schemeClr val="accent1">
                  <a:lumMod val="20000"/>
                  <a:lumOff val="80000"/>
                </a:schemeClr>
              </a:gs>
              <a:gs pos="100000">
                <a:schemeClr val="tx2">
                  <a:lumMod val="20000"/>
                  <a:lumOff val="80000"/>
                  <a:alpha val="40000"/>
                </a:schemeClr>
              </a:gs>
            </a:gsLst>
            <a:path path="circle">
              <a:fillToRect l="50000" t="50000" r="50000" b="50000"/>
            </a:path>
            <a:tileRect/>
          </a:gradFill>
          <a:effectLst>
            <a:softEdge rad="101600"/>
          </a:effectLst>
        </p:spPr>
        <p:txBody>
          <a:bodyPr wrap="square" rtlCol="0">
            <a:spAutoFit/>
          </a:bodyPr>
          <a:lstStyle/>
          <a:p>
            <a:pPr algn="ctr" defTabSz="914400">
              <a:defRPr/>
            </a:pPr>
            <a:r>
              <a:rPr lang="en-US" b="1" dirty="0">
                <a:effectLst>
                  <a:outerShdw blurRad="38100" dist="38100" dir="2700000" algn="tl">
                    <a:srgbClr val="000000">
                      <a:alpha val="43137"/>
                    </a:srgbClr>
                  </a:outerShdw>
                </a:effectLst>
                <a:latin typeface="Century Gothic" panose="020B0502020202020204" pitchFamily="34" charset="0"/>
              </a:rPr>
              <a:t>Optics is a very versatile platform for QIS that can be utilized to teach QIS concepts at the upper undergraduate level</a:t>
            </a:r>
          </a:p>
        </p:txBody>
      </p:sp>
      <p:sp>
        <p:nvSpPr>
          <p:cNvPr id="57" name="Slide Number Placeholder 1">
            <a:extLst>
              <a:ext uri="{FF2B5EF4-FFF2-40B4-BE49-F238E27FC236}">
                <a16:creationId xmlns:a16="http://schemas.microsoft.com/office/drawing/2014/main" id="{22D5E615-88AC-0AA7-41CE-693438BDA146}"/>
              </a:ext>
            </a:extLst>
          </p:cNvPr>
          <p:cNvSpPr>
            <a:spLocks noGrp="1"/>
          </p:cNvSpPr>
          <p:nvPr>
            <p:ph type="sldNum" sz="quarter" idx="12"/>
          </p:nvPr>
        </p:nvSpPr>
        <p:spPr>
          <a:xfrm>
            <a:off x="11709873" y="6492875"/>
            <a:ext cx="482127" cy="365125"/>
          </a:xfrm>
        </p:spPr>
        <p:txBody>
          <a:bodyPr/>
          <a:lstStyle/>
          <a:p>
            <a:pPr algn="l"/>
            <a:r>
              <a:rPr lang="en-US" dirty="0"/>
              <a:t>3</a:t>
            </a:r>
          </a:p>
        </p:txBody>
      </p:sp>
    </p:spTree>
    <p:custDataLst>
      <p:tags r:id="rId1"/>
    </p:custDataLst>
    <p:extLst>
      <p:ext uri="{BB962C8B-B14F-4D97-AF65-F5344CB8AC3E}">
        <p14:creationId xmlns:p14="http://schemas.microsoft.com/office/powerpoint/2010/main" val="2461284597"/>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5541902"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State-of-the-art Spectroscopy Setup</a:t>
            </a:r>
          </a:p>
        </p:txBody>
      </p:sp>
      <p:sp>
        <p:nvSpPr>
          <p:cNvPr id="57" name="Slide Number Placeholder 1">
            <a:extLst>
              <a:ext uri="{FF2B5EF4-FFF2-40B4-BE49-F238E27FC236}">
                <a16:creationId xmlns:a16="http://schemas.microsoft.com/office/drawing/2014/main" id="{22D5E615-88AC-0AA7-41CE-693438BDA146}"/>
              </a:ext>
            </a:extLst>
          </p:cNvPr>
          <p:cNvSpPr>
            <a:spLocks noGrp="1"/>
          </p:cNvSpPr>
          <p:nvPr>
            <p:ph type="sldNum" sz="quarter" idx="12"/>
          </p:nvPr>
        </p:nvSpPr>
        <p:spPr>
          <a:xfrm>
            <a:off x="11709873" y="6492875"/>
            <a:ext cx="482127" cy="365125"/>
          </a:xfrm>
        </p:spPr>
        <p:txBody>
          <a:bodyPr/>
          <a:lstStyle/>
          <a:p>
            <a:pPr algn="l"/>
            <a:r>
              <a:rPr lang="en-US" dirty="0"/>
              <a:t>5</a:t>
            </a:r>
          </a:p>
        </p:txBody>
      </p:sp>
      <p:pic>
        <p:nvPicPr>
          <p:cNvPr id="4" name="Picture 3">
            <a:extLst>
              <a:ext uri="{FF2B5EF4-FFF2-40B4-BE49-F238E27FC236}">
                <a16:creationId xmlns:a16="http://schemas.microsoft.com/office/drawing/2014/main" id="{08B29E6E-CBCE-41A1-98A3-C3618C37266A}"/>
              </a:ext>
            </a:extLst>
          </p:cNvPr>
          <p:cNvPicPr>
            <a:picLocks noChangeAspect="1"/>
          </p:cNvPicPr>
          <p:nvPr/>
        </p:nvPicPr>
        <p:blipFill>
          <a:blip r:embed="rId4"/>
          <a:stretch>
            <a:fillRect/>
          </a:stretch>
        </p:blipFill>
        <p:spPr>
          <a:xfrm>
            <a:off x="600984" y="644572"/>
            <a:ext cx="10990032" cy="6187606"/>
          </a:xfrm>
          <a:prstGeom prst="rect">
            <a:avLst/>
          </a:prstGeom>
        </p:spPr>
      </p:pic>
    </p:spTree>
    <p:custDataLst>
      <p:tags r:id="rId1"/>
    </p:custDataLst>
    <p:extLst>
      <p:ext uri="{BB962C8B-B14F-4D97-AF65-F5344CB8AC3E}">
        <p14:creationId xmlns:p14="http://schemas.microsoft.com/office/powerpoint/2010/main" val="2281418204"/>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7BB392-AC14-91C6-ED4C-9316E48DF41F}"/>
              </a:ext>
            </a:extLst>
          </p:cNvPr>
          <p:cNvGrpSpPr/>
          <p:nvPr/>
        </p:nvGrpSpPr>
        <p:grpSpPr>
          <a:xfrm>
            <a:off x="-69010" y="-62542"/>
            <a:ext cx="12330020" cy="7006806"/>
            <a:chOff x="-69010" y="-62542"/>
            <a:chExt cx="12330020" cy="7006806"/>
          </a:xfrm>
        </p:grpSpPr>
        <p:sp>
          <p:nvSpPr>
            <p:cNvPr id="5" name="Slide Number Placeholder 1">
              <a:extLst>
                <a:ext uri="{FF2B5EF4-FFF2-40B4-BE49-F238E27FC236}">
                  <a16:creationId xmlns:a16="http://schemas.microsoft.com/office/drawing/2014/main" id="{72B160C3-C3D9-2080-24B0-E5B56BBCFCD5}"/>
                </a:ext>
              </a:extLst>
            </p:cNvPr>
            <p:cNvSpPr txBox="1">
              <a:spLocks/>
            </p:cNvSpPr>
            <p:nvPr/>
          </p:nvSpPr>
          <p:spPr>
            <a:xfrm>
              <a:off x="11709873" y="6492875"/>
              <a:ext cx="48212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13</a:t>
              </a:r>
            </a:p>
          </p:txBody>
        </p:sp>
        <p:pic>
          <p:nvPicPr>
            <p:cNvPr id="6" name="Picture 5" descr="A picture containing indoor, stage, purple&#10;&#10;Description automatically generated">
              <a:extLst>
                <a:ext uri="{FF2B5EF4-FFF2-40B4-BE49-F238E27FC236}">
                  <a16:creationId xmlns:a16="http://schemas.microsoft.com/office/drawing/2014/main" id="{7C31A604-BD8C-4C3F-7C81-CBAD437B8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277" y="-23723"/>
              <a:ext cx="6905446" cy="6905446"/>
            </a:xfrm>
            <a:prstGeom prst="rect">
              <a:avLst/>
            </a:prstGeom>
          </p:spPr>
        </p:pic>
        <p:sp>
          <p:nvSpPr>
            <p:cNvPr id="12" name="Rectangle 11">
              <a:extLst>
                <a:ext uri="{FF2B5EF4-FFF2-40B4-BE49-F238E27FC236}">
                  <a16:creationId xmlns:a16="http://schemas.microsoft.com/office/drawing/2014/main" id="{742CF97B-EC2F-7A34-539B-40C937FB83FF}"/>
                </a:ext>
              </a:extLst>
            </p:cNvPr>
            <p:cNvSpPr/>
            <p:nvPr/>
          </p:nvSpPr>
          <p:spPr>
            <a:xfrm>
              <a:off x="9548723" y="-23724"/>
              <a:ext cx="2712287" cy="69679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299149-7417-D8AE-4A47-98A653D7AAB4}"/>
                </a:ext>
              </a:extLst>
            </p:cNvPr>
            <p:cNvSpPr/>
            <p:nvPr/>
          </p:nvSpPr>
          <p:spPr>
            <a:xfrm>
              <a:off x="2643277" y="-62542"/>
              <a:ext cx="6905446" cy="696798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DBABD3-C5F3-1680-5019-C30526D42ACC}"/>
                </a:ext>
              </a:extLst>
            </p:cNvPr>
            <p:cNvSpPr/>
            <p:nvPr/>
          </p:nvSpPr>
          <p:spPr>
            <a:xfrm>
              <a:off x="-69010" y="-31271"/>
              <a:ext cx="2712287" cy="69679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AutoShape 2">
            <a:extLst>
              <a:ext uri="{FF2B5EF4-FFF2-40B4-BE49-F238E27FC236}">
                <a16:creationId xmlns:a16="http://schemas.microsoft.com/office/drawing/2014/main" id="{968E4406-2E1F-7DC0-A518-AB3548E601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7F186BF-C55B-0FF3-3261-C08B0CB88118}"/>
              </a:ext>
            </a:extLst>
          </p:cNvPr>
          <p:cNvSpPr txBox="1"/>
          <p:nvPr/>
        </p:nvSpPr>
        <p:spPr>
          <a:xfrm>
            <a:off x="126054" y="25822"/>
            <a:ext cx="1585690"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Summary</a:t>
            </a:r>
          </a:p>
        </p:txBody>
      </p:sp>
      <p:sp>
        <p:nvSpPr>
          <p:cNvPr id="4" name="TextBox 3">
            <a:extLst>
              <a:ext uri="{FF2B5EF4-FFF2-40B4-BE49-F238E27FC236}">
                <a16:creationId xmlns:a16="http://schemas.microsoft.com/office/drawing/2014/main" id="{9E331759-CF24-02AB-061D-3D7F80E3E233}"/>
              </a:ext>
            </a:extLst>
          </p:cNvPr>
          <p:cNvSpPr txBox="1"/>
          <p:nvPr/>
        </p:nvSpPr>
        <p:spPr>
          <a:xfrm>
            <a:off x="1282322" y="1037581"/>
            <a:ext cx="9627357"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Developed a fully automated, remotely accessible experimental quantum optics lab course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Created open-source software and utilized 3D-printed components to increase accessibility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Qualitatively show the hands-on aspect of the course increases learning outcomes while simultaneously exposing students to state-of-the-art research equipment</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Our open-access setup is a step towards removing the expertise and financial barriers that exist for experimental implementations of quantum education</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endParaRPr lang="en-US" sz="2000" dirty="0">
              <a:solidFill>
                <a:schemeClr val="bg1"/>
              </a:solidFill>
            </a:endParaRPr>
          </a:p>
        </p:txBody>
      </p:sp>
      <p:sp>
        <p:nvSpPr>
          <p:cNvPr id="9" name="Slide Number Placeholder 1">
            <a:extLst>
              <a:ext uri="{FF2B5EF4-FFF2-40B4-BE49-F238E27FC236}">
                <a16:creationId xmlns:a16="http://schemas.microsoft.com/office/drawing/2014/main" id="{0BFF7FFE-861A-6171-9C60-AC64157FC788}"/>
              </a:ext>
            </a:extLst>
          </p:cNvPr>
          <p:cNvSpPr txBox="1">
            <a:spLocks/>
          </p:cNvSpPr>
          <p:nvPr/>
        </p:nvSpPr>
        <p:spPr>
          <a:xfrm>
            <a:off x="11709873" y="6492875"/>
            <a:ext cx="48212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16</a:t>
            </a:r>
          </a:p>
        </p:txBody>
      </p:sp>
    </p:spTree>
    <p:extLst>
      <p:ext uri="{BB962C8B-B14F-4D97-AF65-F5344CB8AC3E}">
        <p14:creationId xmlns:p14="http://schemas.microsoft.com/office/powerpoint/2010/main" val="489499586"/>
      </p:ext>
    </p:extLst>
  </p:cSld>
  <p:clrMapOvr>
    <a:masterClrMapping/>
  </p:clrMapOvr>
  <mc:AlternateContent xmlns:mc="http://schemas.openxmlformats.org/markup-compatibility/2006" xmlns:p14="http://schemas.microsoft.com/office/powerpoint/2010/main">
    <mc:Choice Requires="p14">
      <p:transition spd="slow" p14:dur="2000" advTm="32675"/>
    </mc:Choice>
    <mc:Fallback xmlns="">
      <p:transition spd="slow" advTm="3267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5508239"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What are Electro-Optic Modulators?</a:t>
            </a:r>
          </a:p>
        </p:txBody>
      </p:sp>
      <p:grpSp>
        <p:nvGrpSpPr>
          <p:cNvPr id="2" name="Group 1">
            <a:extLst>
              <a:ext uri="{FF2B5EF4-FFF2-40B4-BE49-F238E27FC236}">
                <a16:creationId xmlns:a16="http://schemas.microsoft.com/office/drawing/2014/main" id="{87F8B8B8-0260-95AF-C031-87C90B0B736B}"/>
              </a:ext>
            </a:extLst>
          </p:cNvPr>
          <p:cNvGrpSpPr/>
          <p:nvPr/>
        </p:nvGrpSpPr>
        <p:grpSpPr>
          <a:xfrm>
            <a:off x="7448445" y="751232"/>
            <a:ext cx="5012381" cy="4327530"/>
            <a:chOff x="6498882" y="751232"/>
            <a:chExt cx="5012381" cy="4327530"/>
          </a:xfrm>
        </p:grpSpPr>
        <p:pic>
          <p:nvPicPr>
            <p:cNvPr id="3" name="Picture 2" descr="A close-up of a computer chip&#10;&#10;Description automatically generated">
              <a:extLst>
                <a:ext uri="{FF2B5EF4-FFF2-40B4-BE49-F238E27FC236}">
                  <a16:creationId xmlns:a16="http://schemas.microsoft.com/office/drawing/2014/main" id="{4530FCC8-077A-F0BE-55EF-D43E01DEB569}"/>
                </a:ext>
              </a:extLst>
            </p:cNvPr>
            <p:cNvPicPr>
              <a:picLocks noChangeAspect="1"/>
            </p:cNvPicPr>
            <p:nvPr/>
          </p:nvPicPr>
          <p:blipFill rotWithShape="1">
            <a:blip r:embed="rId4"/>
            <a:srcRect l="26009" t="34141" r="34250" b="23659"/>
            <a:stretch/>
          </p:blipFill>
          <p:spPr>
            <a:xfrm>
              <a:off x="6498882" y="751232"/>
              <a:ext cx="4470005" cy="267004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cxnSp>
          <p:nvCxnSpPr>
            <p:cNvPr id="5" name="Straight Arrow Connector 4">
              <a:extLst>
                <a:ext uri="{FF2B5EF4-FFF2-40B4-BE49-F238E27FC236}">
                  <a16:creationId xmlns:a16="http://schemas.microsoft.com/office/drawing/2014/main" id="{99FD411D-5BF9-86B8-6989-BE268FCFBF08}"/>
                </a:ext>
              </a:extLst>
            </p:cNvPr>
            <p:cNvCxnSpPr/>
            <p:nvPr/>
          </p:nvCxnSpPr>
          <p:spPr>
            <a:xfrm>
              <a:off x="8891228" y="2408714"/>
              <a:ext cx="1246909" cy="16031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6983E9-27E8-1EDF-8486-A97D6B5C27F1}"/>
                </a:ext>
              </a:extLst>
            </p:cNvPr>
            <p:cNvSpPr txBox="1"/>
            <p:nvPr/>
          </p:nvSpPr>
          <p:spPr>
            <a:xfrm>
              <a:off x="9220901" y="3970766"/>
              <a:ext cx="2290362" cy="1107996"/>
            </a:xfrm>
            <a:prstGeom prst="rect">
              <a:avLst/>
            </a:prstGeom>
            <a:noFill/>
          </p:spPr>
          <p:txBody>
            <a:bodyPr wrap="square" rtlCol="0">
              <a:spAutoFit/>
            </a:bodyPr>
            <a:lstStyle/>
            <a:p>
              <a:pPr algn="ctr"/>
              <a:r>
                <a:rPr lang="en-US" sz="2400" dirty="0" err="1">
                  <a:latin typeface="Century Gothic" panose="020B0502020202020204" pitchFamily="34" charset="0"/>
                </a:rPr>
                <a:t>Microring</a:t>
              </a:r>
              <a:r>
                <a:rPr lang="en-US" sz="2400" dirty="0">
                  <a:latin typeface="Century Gothic" panose="020B0502020202020204" pitchFamily="34" charset="0"/>
                </a:rPr>
                <a:t> </a:t>
              </a:r>
            </a:p>
            <a:p>
              <a:pPr algn="ctr"/>
              <a:r>
                <a:rPr lang="en-US" sz="2400" dirty="0">
                  <a:latin typeface="Century Gothic" panose="020B0502020202020204" pitchFamily="34" charset="0"/>
                </a:rPr>
                <a:t>Resonator</a:t>
              </a:r>
            </a:p>
            <a:p>
              <a:pPr algn="ctr"/>
              <a:endParaRPr lang="en-US" dirty="0"/>
            </a:p>
          </p:txBody>
        </p:sp>
      </p:grpSp>
      <p:pic>
        <p:nvPicPr>
          <p:cNvPr id="2050" name="Picture 2" descr="Fields associated with an all-pass ring-resonator. | Download Scientific  Diagram">
            <a:extLst>
              <a:ext uri="{FF2B5EF4-FFF2-40B4-BE49-F238E27FC236}">
                <a16:creationId xmlns:a16="http://schemas.microsoft.com/office/drawing/2014/main" id="{6FEDC17D-D247-3CD3-39FE-759B6387A1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71" y="889977"/>
            <a:ext cx="3554132" cy="2057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The measured optical transmission spectrum of the polymer-based... |  Download Scientific Diagram">
            <a:extLst>
              <a:ext uri="{FF2B5EF4-FFF2-40B4-BE49-F238E27FC236}">
                <a16:creationId xmlns:a16="http://schemas.microsoft.com/office/drawing/2014/main" id="{31E006D9-EBC9-2196-3904-FF18269558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974"/>
          <a:stretch/>
        </p:blipFill>
        <p:spPr bwMode="auto">
          <a:xfrm>
            <a:off x="3765271" y="889977"/>
            <a:ext cx="3429292" cy="256177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06367C89-B4DB-8583-ADF6-AF85BC7BC197}"/>
              </a:ext>
            </a:extLst>
          </p:cNvPr>
          <p:cNvGrpSpPr/>
          <p:nvPr/>
        </p:nvGrpSpPr>
        <p:grpSpPr>
          <a:xfrm>
            <a:off x="316314" y="3910625"/>
            <a:ext cx="6001359" cy="2852543"/>
            <a:chOff x="316314" y="3910625"/>
            <a:chExt cx="6001359" cy="2852543"/>
          </a:xfrm>
        </p:grpSpPr>
        <p:pic>
          <p:nvPicPr>
            <p:cNvPr id="2054" name="Picture 6" descr="PN Junction - Definition, Formation, Application, VI Characteristics and  FAQs">
              <a:extLst>
                <a:ext uri="{FF2B5EF4-FFF2-40B4-BE49-F238E27FC236}">
                  <a16:creationId xmlns:a16="http://schemas.microsoft.com/office/drawing/2014/main" id="{E5043052-B350-423A-0D1F-8D0C5F51A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314" y="3962534"/>
              <a:ext cx="6001359" cy="28006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012A6F-E8E7-09F3-516D-CCE161AA1126}"/>
                </a:ext>
              </a:extLst>
            </p:cNvPr>
            <p:cNvSpPr/>
            <p:nvPr/>
          </p:nvSpPr>
          <p:spPr>
            <a:xfrm>
              <a:off x="5419898" y="3910625"/>
              <a:ext cx="831273" cy="42352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E8A6F56D-0813-B92D-6BA9-19F6D34880E5}"/>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3</a:t>
            </a:r>
            <a:endParaRPr lang="en-US" sz="1100" b="1" dirty="0">
              <a:latin typeface="Century Gothic"/>
            </a:endParaRPr>
          </a:p>
        </p:txBody>
      </p:sp>
      <p:grpSp>
        <p:nvGrpSpPr>
          <p:cNvPr id="11" name="Group 10">
            <a:extLst>
              <a:ext uri="{FF2B5EF4-FFF2-40B4-BE49-F238E27FC236}">
                <a16:creationId xmlns:a16="http://schemas.microsoft.com/office/drawing/2014/main" id="{AADA8848-971B-51BF-76C6-26CA14FB8518}"/>
              </a:ext>
            </a:extLst>
          </p:cNvPr>
          <p:cNvGrpSpPr/>
          <p:nvPr/>
        </p:nvGrpSpPr>
        <p:grpSpPr>
          <a:xfrm>
            <a:off x="6372008" y="3633537"/>
            <a:ext cx="4092237" cy="2923556"/>
            <a:chOff x="6372008" y="3633537"/>
            <a:chExt cx="4092237" cy="2923556"/>
          </a:xfrm>
        </p:grpSpPr>
        <p:pic>
          <p:nvPicPr>
            <p:cNvPr id="1026" name="Picture 2" descr="Schematic of a Si-MRM. (a) Top view: A P-N diode is embedded in the... |  Download Scientific Diagram">
              <a:extLst>
                <a:ext uri="{FF2B5EF4-FFF2-40B4-BE49-F238E27FC236}">
                  <a16:creationId xmlns:a16="http://schemas.microsoft.com/office/drawing/2014/main" id="{84E78BFE-A8F9-FB89-CCF4-ADD04FEDF6E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8592"/>
            <a:stretch/>
          </p:blipFill>
          <p:spPr bwMode="auto">
            <a:xfrm>
              <a:off x="6720125" y="3887045"/>
              <a:ext cx="3744120" cy="26700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3901A8C-3A69-575C-0AC5-6C8256F25270}"/>
                </a:ext>
              </a:extLst>
            </p:cNvPr>
            <p:cNvSpPr/>
            <p:nvPr/>
          </p:nvSpPr>
          <p:spPr>
            <a:xfrm>
              <a:off x="6372008" y="3633537"/>
              <a:ext cx="793447" cy="700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596500729"/>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651414"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Lab Setup</a:t>
            </a:r>
          </a:p>
        </p:txBody>
      </p:sp>
      <p:pic>
        <p:nvPicPr>
          <p:cNvPr id="4" name="Picture 3">
            <a:extLst>
              <a:ext uri="{FF2B5EF4-FFF2-40B4-BE49-F238E27FC236}">
                <a16:creationId xmlns:a16="http://schemas.microsoft.com/office/drawing/2014/main" id="{EBA669BA-A5A5-0E0A-00A7-439044F45E49}"/>
              </a:ext>
            </a:extLst>
          </p:cNvPr>
          <p:cNvPicPr>
            <a:picLocks noChangeAspect="1"/>
          </p:cNvPicPr>
          <p:nvPr/>
        </p:nvPicPr>
        <p:blipFill>
          <a:blip r:embed="rId4"/>
          <a:stretch>
            <a:fillRect/>
          </a:stretch>
        </p:blipFill>
        <p:spPr>
          <a:xfrm>
            <a:off x="163125" y="1443029"/>
            <a:ext cx="5838814" cy="3079543"/>
          </a:xfrm>
          <a:prstGeom prst="rect">
            <a:avLst/>
          </a:prstGeom>
        </p:spPr>
      </p:pic>
      <p:sp>
        <p:nvSpPr>
          <p:cNvPr id="6" name="TextBox 5">
            <a:extLst>
              <a:ext uri="{FF2B5EF4-FFF2-40B4-BE49-F238E27FC236}">
                <a16:creationId xmlns:a16="http://schemas.microsoft.com/office/drawing/2014/main" id="{19F539E1-F9F9-1AD4-9FB6-D3126D957467}"/>
              </a:ext>
            </a:extLst>
          </p:cNvPr>
          <p:cNvSpPr txBox="1"/>
          <p:nvPr/>
        </p:nvSpPr>
        <p:spPr>
          <a:xfrm>
            <a:off x="1864283" y="4673565"/>
            <a:ext cx="6981074" cy="461665"/>
          </a:xfrm>
          <a:prstGeom prst="rect">
            <a:avLst/>
          </a:prstGeom>
          <a:noFill/>
        </p:spPr>
        <p:txBody>
          <a:bodyPr wrap="square" rtlCol="0">
            <a:spAutoFit/>
          </a:bodyPr>
          <a:lstStyle/>
          <a:p>
            <a:r>
              <a:rPr lang="en-US" sz="2400" dirty="0">
                <a:latin typeface="Century Gothic" panose="020B0502020202020204" pitchFamily="34" charset="0"/>
              </a:rPr>
              <a:t>Voltage Sweep</a:t>
            </a:r>
          </a:p>
        </p:txBody>
      </p:sp>
      <p:pic>
        <p:nvPicPr>
          <p:cNvPr id="7" name="Picture 6" descr="A machine with a circular object&#10;&#10;Description automatically generated with medium confidence">
            <a:extLst>
              <a:ext uri="{FF2B5EF4-FFF2-40B4-BE49-F238E27FC236}">
                <a16:creationId xmlns:a16="http://schemas.microsoft.com/office/drawing/2014/main" id="{F21D2A66-9CFE-B7FC-D0F7-F971DDC78F6D}"/>
              </a:ext>
            </a:extLst>
          </p:cNvPr>
          <p:cNvPicPr>
            <a:picLocks noChangeAspect="1"/>
          </p:cNvPicPr>
          <p:nvPr/>
        </p:nvPicPr>
        <p:blipFill>
          <a:blip r:embed="rId5"/>
          <a:stretch>
            <a:fillRect/>
          </a:stretch>
        </p:blipFill>
        <p:spPr>
          <a:xfrm rot="5400000">
            <a:off x="6596916" y="1413710"/>
            <a:ext cx="5035798" cy="3776849"/>
          </a:xfrm>
          <a:prstGeom prst="rect">
            <a:avLst/>
          </a:prstGeom>
        </p:spPr>
      </p:pic>
      <p:sp>
        <p:nvSpPr>
          <p:cNvPr id="8" name="TextBox 7">
            <a:extLst>
              <a:ext uri="{FF2B5EF4-FFF2-40B4-BE49-F238E27FC236}">
                <a16:creationId xmlns:a16="http://schemas.microsoft.com/office/drawing/2014/main" id="{9E572967-BBAA-EC96-4F2D-60000D900343}"/>
              </a:ext>
            </a:extLst>
          </p:cNvPr>
          <p:cNvSpPr txBox="1"/>
          <p:nvPr/>
        </p:nvSpPr>
        <p:spPr>
          <a:xfrm>
            <a:off x="8260567" y="6123194"/>
            <a:ext cx="1958470" cy="461665"/>
          </a:xfrm>
          <a:prstGeom prst="rect">
            <a:avLst/>
          </a:prstGeom>
          <a:noFill/>
        </p:spPr>
        <p:txBody>
          <a:bodyPr wrap="square" rtlCol="0">
            <a:spAutoFit/>
          </a:bodyPr>
          <a:lstStyle/>
          <a:p>
            <a:r>
              <a:rPr lang="en-US" sz="2400" dirty="0" err="1">
                <a:latin typeface="Century Gothic" panose="020B0502020202020204" pitchFamily="34" charset="0"/>
              </a:rPr>
              <a:t>Cryostation</a:t>
            </a:r>
            <a:endParaRPr lang="en-US" sz="2400" dirty="0">
              <a:latin typeface="Century Gothic" panose="020B0502020202020204" pitchFamily="34" charset="0"/>
            </a:endParaRPr>
          </a:p>
        </p:txBody>
      </p:sp>
      <p:sp>
        <p:nvSpPr>
          <p:cNvPr id="2" name="TextBox 1">
            <a:extLst>
              <a:ext uri="{FF2B5EF4-FFF2-40B4-BE49-F238E27FC236}">
                <a16:creationId xmlns:a16="http://schemas.microsoft.com/office/drawing/2014/main" id="{8CD3D587-8EF8-733C-A018-C0ABC016F003}"/>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4</a:t>
            </a:r>
            <a:endParaRPr lang="en-US" sz="1100" b="1" dirty="0">
              <a:latin typeface="Century Gothic"/>
            </a:endParaRPr>
          </a:p>
        </p:txBody>
      </p:sp>
    </p:spTree>
    <p:custDataLst>
      <p:tags r:id="rId1"/>
    </p:custDataLst>
    <p:extLst>
      <p:ext uri="{BB962C8B-B14F-4D97-AF65-F5344CB8AC3E}">
        <p14:creationId xmlns:p14="http://schemas.microsoft.com/office/powerpoint/2010/main" val="2698930235"/>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651414"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Lab Setup</a:t>
            </a:r>
          </a:p>
        </p:txBody>
      </p:sp>
      <p:pic>
        <p:nvPicPr>
          <p:cNvPr id="4" name="Picture 3">
            <a:extLst>
              <a:ext uri="{FF2B5EF4-FFF2-40B4-BE49-F238E27FC236}">
                <a16:creationId xmlns:a16="http://schemas.microsoft.com/office/drawing/2014/main" id="{EBA669BA-A5A5-0E0A-00A7-439044F45E49}"/>
              </a:ext>
            </a:extLst>
          </p:cNvPr>
          <p:cNvPicPr>
            <a:picLocks noChangeAspect="1"/>
          </p:cNvPicPr>
          <p:nvPr/>
        </p:nvPicPr>
        <p:blipFill>
          <a:blip r:embed="rId4"/>
          <a:stretch>
            <a:fillRect/>
          </a:stretch>
        </p:blipFill>
        <p:spPr>
          <a:xfrm>
            <a:off x="163125" y="1443029"/>
            <a:ext cx="5838814" cy="3079543"/>
          </a:xfrm>
          <a:prstGeom prst="rect">
            <a:avLst/>
          </a:prstGeom>
        </p:spPr>
      </p:pic>
      <p:sp>
        <p:nvSpPr>
          <p:cNvPr id="6" name="TextBox 5">
            <a:extLst>
              <a:ext uri="{FF2B5EF4-FFF2-40B4-BE49-F238E27FC236}">
                <a16:creationId xmlns:a16="http://schemas.microsoft.com/office/drawing/2014/main" id="{19F539E1-F9F9-1AD4-9FB6-D3126D957467}"/>
              </a:ext>
            </a:extLst>
          </p:cNvPr>
          <p:cNvSpPr txBox="1"/>
          <p:nvPr/>
        </p:nvSpPr>
        <p:spPr>
          <a:xfrm>
            <a:off x="1864283" y="4673565"/>
            <a:ext cx="6981074" cy="461665"/>
          </a:xfrm>
          <a:prstGeom prst="rect">
            <a:avLst/>
          </a:prstGeom>
          <a:noFill/>
        </p:spPr>
        <p:txBody>
          <a:bodyPr wrap="square" rtlCol="0">
            <a:spAutoFit/>
          </a:bodyPr>
          <a:lstStyle/>
          <a:p>
            <a:r>
              <a:rPr lang="en-US" sz="2400" dirty="0">
                <a:latin typeface="Century Gothic" panose="020B0502020202020204" pitchFamily="34" charset="0"/>
              </a:rPr>
              <a:t>Voltage Sweep</a:t>
            </a:r>
          </a:p>
        </p:txBody>
      </p:sp>
      <p:pic>
        <p:nvPicPr>
          <p:cNvPr id="3" name="Picture 2" descr="No description available.">
            <a:extLst>
              <a:ext uri="{FF2B5EF4-FFF2-40B4-BE49-F238E27FC236}">
                <a16:creationId xmlns:a16="http://schemas.microsoft.com/office/drawing/2014/main" id="{F55DB82F-5F0F-5316-D189-39347101E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449" y="784235"/>
            <a:ext cx="2802731" cy="498263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B76624-A917-23F9-4288-A08B0597538E}"/>
              </a:ext>
            </a:extLst>
          </p:cNvPr>
          <p:cNvSpPr txBox="1"/>
          <p:nvPr/>
        </p:nvSpPr>
        <p:spPr>
          <a:xfrm>
            <a:off x="10958195" y="1394323"/>
            <a:ext cx="1016483" cy="461665"/>
          </a:xfrm>
          <a:prstGeom prst="rect">
            <a:avLst/>
          </a:prstGeom>
          <a:noFill/>
        </p:spPr>
        <p:txBody>
          <a:bodyPr wrap="square" rtlCol="0">
            <a:spAutoFit/>
          </a:bodyPr>
          <a:lstStyle/>
          <a:p>
            <a:r>
              <a:rPr lang="en-US" sz="2400" dirty="0">
                <a:latin typeface="Century Gothic" panose="020B0502020202020204" pitchFamily="34" charset="0"/>
              </a:rPr>
              <a:t>Chip</a:t>
            </a:r>
          </a:p>
        </p:txBody>
      </p:sp>
      <p:sp>
        <p:nvSpPr>
          <p:cNvPr id="5" name="TextBox 4">
            <a:extLst>
              <a:ext uri="{FF2B5EF4-FFF2-40B4-BE49-F238E27FC236}">
                <a16:creationId xmlns:a16="http://schemas.microsoft.com/office/drawing/2014/main" id="{B0542AD2-6D25-2A66-8FCF-5C367BA50915}"/>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5</a:t>
            </a:r>
            <a:endParaRPr lang="en-US" sz="1100" b="1" dirty="0">
              <a:latin typeface="Century Gothic"/>
            </a:endParaRPr>
          </a:p>
        </p:txBody>
      </p:sp>
      <p:cxnSp>
        <p:nvCxnSpPr>
          <p:cNvPr id="10" name="Straight Arrow Connector 9">
            <a:extLst>
              <a:ext uri="{FF2B5EF4-FFF2-40B4-BE49-F238E27FC236}">
                <a16:creationId xmlns:a16="http://schemas.microsoft.com/office/drawing/2014/main" id="{816933EB-4FDA-134A-AD3F-8995ACAEE643}"/>
              </a:ext>
            </a:extLst>
          </p:cNvPr>
          <p:cNvCxnSpPr/>
          <p:nvPr/>
        </p:nvCxnSpPr>
        <p:spPr>
          <a:xfrm flipH="1">
            <a:off x="9124122" y="1689652"/>
            <a:ext cx="1838739" cy="1401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F23A3-8E66-54EA-AF3D-3D4643D1939A}"/>
              </a:ext>
            </a:extLst>
          </p:cNvPr>
          <p:cNvSpPr txBox="1"/>
          <p:nvPr/>
        </p:nvSpPr>
        <p:spPr>
          <a:xfrm>
            <a:off x="7473951" y="6070260"/>
            <a:ext cx="6981074" cy="461665"/>
          </a:xfrm>
          <a:prstGeom prst="rect">
            <a:avLst/>
          </a:prstGeom>
          <a:noFill/>
        </p:spPr>
        <p:txBody>
          <a:bodyPr wrap="square" rtlCol="0">
            <a:spAutoFit/>
          </a:bodyPr>
          <a:lstStyle/>
          <a:p>
            <a:r>
              <a:rPr lang="en-US" sz="2400" dirty="0">
                <a:latin typeface="Century Gothic" panose="020B0502020202020204" pitchFamily="34" charset="0"/>
              </a:rPr>
              <a:t>Electro-Optic-Modulator</a:t>
            </a:r>
          </a:p>
        </p:txBody>
      </p:sp>
    </p:spTree>
    <p:custDataLst>
      <p:tags r:id="rId1"/>
    </p:custDataLst>
    <p:extLst>
      <p:ext uri="{BB962C8B-B14F-4D97-AF65-F5344CB8AC3E}">
        <p14:creationId xmlns:p14="http://schemas.microsoft.com/office/powerpoint/2010/main" val="371171426"/>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5359159"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How do we measure temperature?</a:t>
            </a:r>
          </a:p>
        </p:txBody>
      </p:sp>
      <p:pic>
        <p:nvPicPr>
          <p:cNvPr id="4" name="Picture 3" descr="A computer screen with a red circle on it&#10;&#10;Description automatically generated">
            <a:extLst>
              <a:ext uri="{FF2B5EF4-FFF2-40B4-BE49-F238E27FC236}">
                <a16:creationId xmlns:a16="http://schemas.microsoft.com/office/drawing/2014/main" id="{D12BE79E-1412-76D9-679F-D56EDC7F41C1}"/>
              </a:ext>
            </a:extLst>
          </p:cNvPr>
          <p:cNvPicPr>
            <a:picLocks noChangeAspect="1"/>
          </p:cNvPicPr>
          <p:nvPr/>
        </p:nvPicPr>
        <p:blipFill rotWithShape="1">
          <a:blip r:embed="rId4"/>
          <a:srcRect l="16208" t="5372" r="34869" b="35114"/>
          <a:stretch/>
        </p:blipFill>
        <p:spPr>
          <a:xfrm>
            <a:off x="531205" y="1504505"/>
            <a:ext cx="5391670" cy="3849272"/>
          </a:xfrm>
          <a:prstGeom prst="rect">
            <a:avLst/>
          </a:prstGeom>
        </p:spPr>
      </p:pic>
      <p:pic>
        <p:nvPicPr>
          <p:cNvPr id="1032" name="Picture 8" descr="Amazon.com: XIXIXIAXIA Printer Cable to Computer Cord Compatible for HP  OfficeJet Pro 9025 9015 8740 8210 8020 8025 8035 7740 7110 6230 5740 5255  4650 4630 3830 250 200 : Electronics">
            <a:extLst>
              <a:ext uri="{FF2B5EF4-FFF2-40B4-BE49-F238E27FC236}">
                <a16:creationId xmlns:a16="http://schemas.microsoft.com/office/drawing/2014/main" id="{5D694F47-C5C8-BF5E-48BD-7DA2F4C67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1147" y="1703001"/>
            <a:ext cx="3650776" cy="3650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3C015E-6D54-13EF-43EB-36BC520D40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7278" y="1309132"/>
            <a:ext cx="4438514" cy="4438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405BEE-BF74-AC5C-A46F-3CF454F16A80}"/>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6</a:t>
            </a:r>
            <a:endParaRPr lang="en-US" sz="1100" b="1" dirty="0">
              <a:latin typeface="Century Gothic"/>
            </a:endParaRPr>
          </a:p>
        </p:txBody>
      </p:sp>
    </p:spTree>
    <p:custDataLst>
      <p:tags r:id="rId1"/>
    </p:custDataLst>
    <p:extLst>
      <p:ext uri="{BB962C8B-B14F-4D97-AF65-F5344CB8AC3E}">
        <p14:creationId xmlns:p14="http://schemas.microsoft.com/office/powerpoint/2010/main" val="2046457008"/>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3539752"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Temperature Readings</a:t>
            </a:r>
          </a:p>
        </p:txBody>
      </p:sp>
      <p:sp>
        <p:nvSpPr>
          <p:cNvPr id="4" name="TextBox 3">
            <a:extLst>
              <a:ext uri="{FF2B5EF4-FFF2-40B4-BE49-F238E27FC236}">
                <a16:creationId xmlns:a16="http://schemas.microsoft.com/office/drawing/2014/main" id="{F5A024F8-8FE0-CE67-9476-EA0A8C5D75EA}"/>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7</a:t>
            </a:r>
            <a:endParaRPr lang="en-US" sz="1100" b="1" dirty="0">
              <a:latin typeface="Century Gothic"/>
            </a:endParaRPr>
          </a:p>
        </p:txBody>
      </p:sp>
      <p:grpSp>
        <p:nvGrpSpPr>
          <p:cNvPr id="8" name="Group 7">
            <a:extLst>
              <a:ext uri="{FF2B5EF4-FFF2-40B4-BE49-F238E27FC236}">
                <a16:creationId xmlns:a16="http://schemas.microsoft.com/office/drawing/2014/main" id="{BF7DA860-CEB2-FB83-ED14-9F27AB4478BE}"/>
              </a:ext>
            </a:extLst>
          </p:cNvPr>
          <p:cNvGrpSpPr/>
          <p:nvPr/>
        </p:nvGrpSpPr>
        <p:grpSpPr>
          <a:xfrm>
            <a:off x="8468273" y="1034937"/>
            <a:ext cx="1268137" cy="1166885"/>
            <a:chOff x="1510612" y="2025853"/>
            <a:chExt cx="1268137" cy="1166885"/>
          </a:xfrm>
        </p:grpSpPr>
        <p:sp>
          <p:nvSpPr>
            <p:cNvPr id="6" name="Rectangle 5">
              <a:extLst>
                <a:ext uri="{FF2B5EF4-FFF2-40B4-BE49-F238E27FC236}">
                  <a16:creationId xmlns:a16="http://schemas.microsoft.com/office/drawing/2014/main" id="{01E4174A-BFBB-DD96-611E-CB52824DEB1D}"/>
                </a:ext>
              </a:extLst>
            </p:cNvPr>
            <p:cNvSpPr/>
            <p:nvPr/>
          </p:nvSpPr>
          <p:spPr>
            <a:xfrm rot="2745044">
              <a:off x="1561239" y="2033503"/>
              <a:ext cx="1166885" cy="11515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4D88C5-D1DD-205A-B33A-5E655FB31902}"/>
                </a:ext>
              </a:extLst>
            </p:cNvPr>
            <p:cNvSpPr txBox="1"/>
            <p:nvPr/>
          </p:nvSpPr>
          <p:spPr>
            <a:xfrm>
              <a:off x="1510612" y="2394172"/>
              <a:ext cx="1268137" cy="400110"/>
            </a:xfrm>
            <a:prstGeom prst="rect">
              <a:avLst/>
            </a:prstGeom>
            <a:noFill/>
          </p:spPr>
          <p:txBody>
            <a:bodyPr wrap="square" rtlCol="0">
              <a:spAutoFit/>
            </a:bodyPr>
            <a:lstStyle/>
            <a:p>
              <a:pPr algn="ctr"/>
              <a:r>
                <a:rPr lang="en-US" sz="2000" dirty="0">
                  <a:latin typeface="Century Gothic" panose="020B0502020202020204" pitchFamily="34" charset="0"/>
                </a:rPr>
                <a:t>While</a:t>
              </a:r>
            </a:p>
          </p:txBody>
        </p:sp>
      </p:grpSp>
      <p:grpSp>
        <p:nvGrpSpPr>
          <p:cNvPr id="20" name="Group 19">
            <a:extLst>
              <a:ext uri="{FF2B5EF4-FFF2-40B4-BE49-F238E27FC236}">
                <a16:creationId xmlns:a16="http://schemas.microsoft.com/office/drawing/2014/main" id="{89AC75D2-081D-46DB-371D-336E733510BF}"/>
              </a:ext>
            </a:extLst>
          </p:cNvPr>
          <p:cNvGrpSpPr/>
          <p:nvPr/>
        </p:nvGrpSpPr>
        <p:grpSpPr>
          <a:xfrm>
            <a:off x="1879079" y="1185547"/>
            <a:ext cx="2254073" cy="835528"/>
            <a:chOff x="2989812" y="4123568"/>
            <a:chExt cx="2254073" cy="835528"/>
          </a:xfrm>
        </p:grpSpPr>
        <p:sp>
          <p:nvSpPr>
            <p:cNvPr id="17" name="Rectangle 16">
              <a:extLst>
                <a:ext uri="{FF2B5EF4-FFF2-40B4-BE49-F238E27FC236}">
                  <a16:creationId xmlns:a16="http://schemas.microsoft.com/office/drawing/2014/main" id="{64910F51-E271-CA3A-A812-596CA73F2BDA}"/>
                </a:ext>
              </a:extLst>
            </p:cNvPr>
            <p:cNvSpPr/>
            <p:nvPr/>
          </p:nvSpPr>
          <p:spPr>
            <a:xfrm>
              <a:off x="2989812" y="4123568"/>
              <a:ext cx="2254073" cy="8355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3707701-E049-4DC8-BF4D-9C905EA75755}"/>
                </a:ext>
              </a:extLst>
            </p:cNvPr>
            <p:cNvSpPr txBox="1"/>
            <p:nvPr/>
          </p:nvSpPr>
          <p:spPr>
            <a:xfrm>
              <a:off x="3110254" y="4341277"/>
              <a:ext cx="2013187" cy="400110"/>
            </a:xfrm>
            <a:prstGeom prst="rect">
              <a:avLst/>
            </a:prstGeom>
            <a:noFill/>
          </p:spPr>
          <p:txBody>
            <a:bodyPr wrap="square" rtlCol="0">
              <a:spAutoFit/>
            </a:bodyPr>
            <a:lstStyle/>
            <a:p>
              <a:pPr algn="ctr"/>
              <a:r>
                <a:rPr lang="en-US" sz="2000" dirty="0">
                  <a:latin typeface="Century Gothic" panose="020B0502020202020204" pitchFamily="34" charset="0"/>
                </a:rPr>
                <a:t>Resize Window</a:t>
              </a:r>
            </a:p>
          </p:txBody>
        </p:sp>
      </p:grpSp>
      <p:grpSp>
        <p:nvGrpSpPr>
          <p:cNvPr id="21" name="Group 20">
            <a:extLst>
              <a:ext uri="{FF2B5EF4-FFF2-40B4-BE49-F238E27FC236}">
                <a16:creationId xmlns:a16="http://schemas.microsoft.com/office/drawing/2014/main" id="{BE6B514F-CB1A-E448-DBED-E1BFCE5EADCF}"/>
              </a:ext>
            </a:extLst>
          </p:cNvPr>
          <p:cNvGrpSpPr/>
          <p:nvPr/>
        </p:nvGrpSpPr>
        <p:grpSpPr>
          <a:xfrm>
            <a:off x="7975304" y="2824955"/>
            <a:ext cx="2254073" cy="835528"/>
            <a:chOff x="2989812" y="4123568"/>
            <a:chExt cx="2254073" cy="835528"/>
          </a:xfrm>
        </p:grpSpPr>
        <p:sp>
          <p:nvSpPr>
            <p:cNvPr id="22" name="Rectangle 21">
              <a:extLst>
                <a:ext uri="{FF2B5EF4-FFF2-40B4-BE49-F238E27FC236}">
                  <a16:creationId xmlns:a16="http://schemas.microsoft.com/office/drawing/2014/main" id="{76521213-5E34-8338-9FDE-206FC490ECEE}"/>
                </a:ext>
              </a:extLst>
            </p:cNvPr>
            <p:cNvSpPr/>
            <p:nvPr/>
          </p:nvSpPr>
          <p:spPr>
            <a:xfrm>
              <a:off x="2989812" y="4123568"/>
              <a:ext cx="2254073" cy="8355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D23AB67-51A8-57AD-D18D-A50FBD33D7AF}"/>
                </a:ext>
              </a:extLst>
            </p:cNvPr>
            <p:cNvSpPr txBox="1"/>
            <p:nvPr/>
          </p:nvSpPr>
          <p:spPr>
            <a:xfrm>
              <a:off x="3050032" y="4341277"/>
              <a:ext cx="2133631" cy="400110"/>
            </a:xfrm>
            <a:prstGeom prst="rect">
              <a:avLst/>
            </a:prstGeom>
            <a:noFill/>
          </p:spPr>
          <p:txBody>
            <a:bodyPr wrap="square" rtlCol="0">
              <a:spAutoFit/>
            </a:bodyPr>
            <a:lstStyle/>
            <a:p>
              <a:pPr algn="ctr"/>
              <a:r>
                <a:rPr lang="en-US" sz="2000" dirty="0">
                  <a:latin typeface="Century Gothic" panose="020B0502020202020204" pitchFamily="34" charset="0"/>
                </a:rPr>
                <a:t>Edge Detection</a:t>
              </a:r>
            </a:p>
          </p:txBody>
        </p:sp>
      </p:grpSp>
      <p:grpSp>
        <p:nvGrpSpPr>
          <p:cNvPr id="24" name="Group 23">
            <a:extLst>
              <a:ext uri="{FF2B5EF4-FFF2-40B4-BE49-F238E27FC236}">
                <a16:creationId xmlns:a16="http://schemas.microsoft.com/office/drawing/2014/main" id="{42F41B06-6411-01AF-B68E-85CEFBE53A72}"/>
              </a:ext>
            </a:extLst>
          </p:cNvPr>
          <p:cNvGrpSpPr/>
          <p:nvPr/>
        </p:nvGrpSpPr>
        <p:grpSpPr>
          <a:xfrm>
            <a:off x="7975302" y="4041708"/>
            <a:ext cx="2254073" cy="835528"/>
            <a:chOff x="2989812" y="4123568"/>
            <a:chExt cx="2254073" cy="835528"/>
          </a:xfrm>
        </p:grpSpPr>
        <p:sp>
          <p:nvSpPr>
            <p:cNvPr id="25" name="Rectangle 24">
              <a:extLst>
                <a:ext uri="{FF2B5EF4-FFF2-40B4-BE49-F238E27FC236}">
                  <a16:creationId xmlns:a16="http://schemas.microsoft.com/office/drawing/2014/main" id="{CC6111AC-1210-96DF-A9A5-B0D21AF7F772}"/>
                </a:ext>
              </a:extLst>
            </p:cNvPr>
            <p:cNvSpPr/>
            <p:nvPr/>
          </p:nvSpPr>
          <p:spPr>
            <a:xfrm>
              <a:off x="2989812" y="4123568"/>
              <a:ext cx="2254073" cy="8355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E2B6585-AE1D-C290-DC31-64ADD6F2BEF4}"/>
                </a:ext>
              </a:extLst>
            </p:cNvPr>
            <p:cNvSpPr txBox="1"/>
            <p:nvPr/>
          </p:nvSpPr>
          <p:spPr>
            <a:xfrm>
              <a:off x="3050032" y="4341277"/>
              <a:ext cx="2133631" cy="400110"/>
            </a:xfrm>
            <a:prstGeom prst="rect">
              <a:avLst/>
            </a:prstGeom>
            <a:noFill/>
          </p:spPr>
          <p:txBody>
            <a:bodyPr wrap="square" rtlCol="0">
              <a:spAutoFit/>
            </a:bodyPr>
            <a:lstStyle/>
            <a:p>
              <a:pPr algn="ctr"/>
              <a:r>
                <a:rPr lang="en-US" sz="2000" dirty="0">
                  <a:latin typeface="Century Gothic" panose="020B0502020202020204" pitchFamily="34" charset="0"/>
                </a:rPr>
                <a:t>Voltage Sweep</a:t>
              </a:r>
            </a:p>
          </p:txBody>
        </p:sp>
      </p:grpSp>
      <p:cxnSp>
        <p:nvCxnSpPr>
          <p:cNvPr id="36" name="Straight Arrow Connector 35">
            <a:extLst>
              <a:ext uri="{FF2B5EF4-FFF2-40B4-BE49-F238E27FC236}">
                <a16:creationId xmlns:a16="http://schemas.microsoft.com/office/drawing/2014/main" id="{7BFC0816-CAC4-DB1B-15F2-422687C121C9}"/>
              </a:ext>
            </a:extLst>
          </p:cNvPr>
          <p:cNvCxnSpPr>
            <a:stCxn id="17" idx="3"/>
          </p:cNvCxnSpPr>
          <p:nvPr/>
        </p:nvCxnSpPr>
        <p:spPr>
          <a:xfrm>
            <a:off x="4133152" y="1603311"/>
            <a:ext cx="4152239" cy="0"/>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1289A0DD-335B-DFD7-EED5-21676A60D3D0}"/>
              </a:ext>
            </a:extLst>
          </p:cNvPr>
          <p:cNvCxnSpPr/>
          <p:nvPr/>
        </p:nvCxnSpPr>
        <p:spPr>
          <a:xfrm>
            <a:off x="9102341" y="2438084"/>
            <a:ext cx="0" cy="381981"/>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A2971DF8-B29E-DF7C-1F6D-954707638536}"/>
              </a:ext>
            </a:extLst>
          </p:cNvPr>
          <p:cNvCxnSpPr/>
          <p:nvPr/>
        </p:nvCxnSpPr>
        <p:spPr>
          <a:xfrm>
            <a:off x="9102337" y="3659727"/>
            <a:ext cx="0" cy="381981"/>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Elbow Connector 42">
            <a:extLst>
              <a:ext uri="{FF2B5EF4-FFF2-40B4-BE49-F238E27FC236}">
                <a16:creationId xmlns:a16="http://schemas.microsoft.com/office/drawing/2014/main" id="{4ED090F2-620E-9A9A-6E6D-BF2198F2D7EF}"/>
              </a:ext>
            </a:extLst>
          </p:cNvPr>
          <p:cNvCxnSpPr>
            <a:stCxn id="25" idx="2"/>
          </p:cNvCxnSpPr>
          <p:nvPr/>
        </p:nvCxnSpPr>
        <p:spPr>
          <a:xfrm rot="16200000" flipH="1">
            <a:off x="9603895" y="4375679"/>
            <a:ext cx="1233108" cy="2236221"/>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ECD523F-AE68-8DBD-A62D-D972FA06AB43}"/>
              </a:ext>
            </a:extLst>
          </p:cNvPr>
          <p:cNvCxnSpPr>
            <a:cxnSpLocks/>
          </p:cNvCxnSpPr>
          <p:nvPr/>
        </p:nvCxnSpPr>
        <p:spPr>
          <a:xfrm flipV="1">
            <a:off x="11338560" y="1590850"/>
            <a:ext cx="0" cy="45354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1E834DA-5147-92B5-FB07-DC609DE9F534}"/>
              </a:ext>
            </a:extLst>
          </p:cNvPr>
          <p:cNvCxnSpPr/>
          <p:nvPr/>
        </p:nvCxnSpPr>
        <p:spPr>
          <a:xfrm flipH="1">
            <a:off x="9921905" y="1603311"/>
            <a:ext cx="1416655" cy="150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screen shot of a device&#10;&#10;Description automatically generated">
            <a:extLst>
              <a:ext uri="{FF2B5EF4-FFF2-40B4-BE49-F238E27FC236}">
                <a16:creationId xmlns:a16="http://schemas.microsoft.com/office/drawing/2014/main" id="{0A8D727A-499C-1265-FBB8-CEBC67CE85E4}"/>
              </a:ext>
            </a:extLst>
          </p:cNvPr>
          <p:cNvPicPr>
            <a:picLocks noChangeAspect="1"/>
          </p:cNvPicPr>
          <p:nvPr/>
        </p:nvPicPr>
        <p:blipFill>
          <a:blip r:embed="rId4"/>
          <a:stretch>
            <a:fillRect/>
          </a:stretch>
        </p:blipFill>
        <p:spPr>
          <a:xfrm>
            <a:off x="1534601" y="2407947"/>
            <a:ext cx="4956213" cy="3952618"/>
          </a:xfrm>
          <a:prstGeom prst="rect">
            <a:avLst/>
          </a:prstGeom>
        </p:spPr>
      </p:pic>
    </p:spTree>
    <p:custDataLst>
      <p:tags r:id="rId1"/>
    </p:custDataLst>
    <p:extLst>
      <p:ext uri="{BB962C8B-B14F-4D97-AF65-F5344CB8AC3E}">
        <p14:creationId xmlns:p14="http://schemas.microsoft.com/office/powerpoint/2010/main" val="1206776219"/>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3539752"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Temperature Readings</a:t>
            </a:r>
          </a:p>
        </p:txBody>
      </p:sp>
      <p:pic>
        <p:nvPicPr>
          <p:cNvPr id="2" name="Picture 12" descr="Logitech C920 PRO HD Webcam, 1080p Video with Stereo Audio">
            <a:extLst>
              <a:ext uri="{FF2B5EF4-FFF2-40B4-BE49-F238E27FC236}">
                <a16:creationId xmlns:a16="http://schemas.microsoft.com/office/drawing/2014/main" id="{3EA5A035-C71A-69B2-C720-EE21248A0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017" y="2738883"/>
            <a:ext cx="2250567" cy="1932508"/>
          </a:xfrm>
          <a:prstGeom prst="rect">
            <a:avLst/>
          </a:prstGeom>
          <a:noFill/>
          <a:scene3d>
            <a:camera prst="orthographicFront">
              <a:rot lat="0" lon="10799980" rev="0"/>
            </a:camera>
            <a:lightRig rig="threePt" dir="t"/>
          </a:scene3d>
          <a:extLst>
            <a:ext uri="{909E8E84-426E-40DD-AFC4-6F175D3DCCD1}">
              <a14:hiddenFill xmlns:a14="http://schemas.microsoft.com/office/drawing/2010/main">
                <a:solidFill>
                  <a:srgbClr val="FFFFFF"/>
                </a:solidFill>
              </a14:hiddenFill>
            </a:ext>
          </a:extLst>
        </p:spPr>
      </p:pic>
      <p:pic>
        <p:nvPicPr>
          <p:cNvPr id="3" name="Picture 2" descr="A computer screen with a red circle on it&#10;&#10;Description automatically generated">
            <a:extLst>
              <a:ext uri="{FF2B5EF4-FFF2-40B4-BE49-F238E27FC236}">
                <a16:creationId xmlns:a16="http://schemas.microsoft.com/office/drawing/2014/main" id="{CE6E0CD1-39FC-E2D5-FB2B-553F2B5FDD5E}"/>
              </a:ext>
            </a:extLst>
          </p:cNvPr>
          <p:cNvPicPr>
            <a:picLocks noChangeAspect="1"/>
          </p:cNvPicPr>
          <p:nvPr/>
        </p:nvPicPr>
        <p:blipFill rotWithShape="1">
          <a:blip r:embed="rId5"/>
          <a:srcRect l="16208" t="5372" r="34869" b="35114"/>
          <a:stretch/>
        </p:blipFill>
        <p:spPr>
          <a:xfrm>
            <a:off x="3457041" y="1504364"/>
            <a:ext cx="5391670" cy="3849272"/>
          </a:xfrm>
          <a:prstGeom prst="rect">
            <a:avLst/>
          </a:prstGeom>
        </p:spPr>
      </p:pic>
      <p:pic>
        <p:nvPicPr>
          <p:cNvPr id="5" name="Picture 4" descr="A close up of a number&#10;&#10;Description automatically generated">
            <a:extLst>
              <a:ext uri="{FF2B5EF4-FFF2-40B4-BE49-F238E27FC236}">
                <a16:creationId xmlns:a16="http://schemas.microsoft.com/office/drawing/2014/main" id="{E29940BD-C953-7A65-4E9D-F9C0F6F37002}"/>
              </a:ext>
            </a:extLst>
          </p:cNvPr>
          <p:cNvPicPr>
            <a:picLocks noChangeAspect="1"/>
          </p:cNvPicPr>
          <p:nvPr/>
        </p:nvPicPr>
        <p:blipFill>
          <a:blip r:embed="rId6"/>
          <a:stretch>
            <a:fillRect/>
          </a:stretch>
        </p:blipFill>
        <p:spPr>
          <a:xfrm>
            <a:off x="9814588" y="3162300"/>
            <a:ext cx="1331568" cy="614570"/>
          </a:xfrm>
          <a:prstGeom prst="rect">
            <a:avLst/>
          </a:prstGeom>
        </p:spPr>
      </p:pic>
      <p:pic>
        <p:nvPicPr>
          <p:cNvPr id="9" name="Picture 18">
            <a:extLst>
              <a:ext uri="{FF2B5EF4-FFF2-40B4-BE49-F238E27FC236}">
                <a16:creationId xmlns:a16="http://schemas.microsoft.com/office/drawing/2014/main" id="{213C3F3F-8993-CCAE-5F2F-EF63B3A807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2939" y="1336663"/>
            <a:ext cx="1375433" cy="16947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D51074C-A041-60F7-35AA-63986F05C34F}"/>
              </a:ext>
            </a:extLst>
          </p:cNvPr>
          <p:cNvCxnSpPr>
            <a:cxnSpLocks/>
          </p:cNvCxnSpPr>
          <p:nvPr/>
        </p:nvCxnSpPr>
        <p:spPr>
          <a:xfrm>
            <a:off x="2419957" y="3806688"/>
            <a:ext cx="73549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5DCAFB-8FA3-1AD1-53D1-3E418DF49221}"/>
              </a:ext>
            </a:extLst>
          </p:cNvPr>
          <p:cNvCxnSpPr>
            <a:cxnSpLocks/>
          </p:cNvCxnSpPr>
          <p:nvPr/>
        </p:nvCxnSpPr>
        <p:spPr>
          <a:xfrm>
            <a:off x="8937433" y="3588027"/>
            <a:ext cx="73549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5A024F8-8FE0-CE67-9476-EA0A8C5D75EA}"/>
              </a:ext>
            </a:extLst>
          </p:cNvPr>
          <p:cNvSpPr txBox="1"/>
          <p:nvPr/>
        </p:nvSpPr>
        <p:spPr>
          <a:xfrm>
            <a:off x="11769389"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8</a:t>
            </a:r>
            <a:endParaRPr lang="en-US" sz="1100" b="1" dirty="0">
              <a:latin typeface="Century Gothic"/>
            </a:endParaRPr>
          </a:p>
        </p:txBody>
      </p:sp>
    </p:spTree>
    <p:custDataLst>
      <p:tags r:id="rId1"/>
    </p:custDataLst>
    <p:extLst>
      <p:ext uri="{BB962C8B-B14F-4D97-AF65-F5344CB8AC3E}">
        <p14:creationId xmlns:p14="http://schemas.microsoft.com/office/powerpoint/2010/main" val="849916949"/>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906291"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Prior Results</a:t>
            </a:r>
          </a:p>
        </p:txBody>
      </p:sp>
      <p:pic>
        <p:nvPicPr>
          <p:cNvPr id="4" name="Picture 3" descr="A diagram of a voltage&#10;&#10;Description automatically generated">
            <a:extLst>
              <a:ext uri="{FF2B5EF4-FFF2-40B4-BE49-F238E27FC236}">
                <a16:creationId xmlns:a16="http://schemas.microsoft.com/office/drawing/2014/main" id="{2566AA30-4564-B1CF-23DE-7ECB4D223E45}"/>
              </a:ext>
            </a:extLst>
          </p:cNvPr>
          <p:cNvPicPr>
            <a:picLocks noChangeAspect="1"/>
          </p:cNvPicPr>
          <p:nvPr/>
        </p:nvPicPr>
        <p:blipFill>
          <a:blip r:embed="rId4"/>
          <a:stretch>
            <a:fillRect/>
          </a:stretch>
        </p:blipFill>
        <p:spPr>
          <a:xfrm>
            <a:off x="698952" y="1316162"/>
            <a:ext cx="5192084" cy="4225676"/>
          </a:xfrm>
          <a:prstGeom prst="rect">
            <a:avLst/>
          </a:prstGeom>
        </p:spPr>
      </p:pic>
      <p:sp>
        <p:nvSpPr>
          <p:cNvPr id="12" name="TextBox 11">
            <a:extLst>
              <a:ext uri="{FF2B5EF4-FFF2-40B4-BE49-F238E27FC236}">
                <a16:creationId xmlns:a16="http://schemas.microsoft.com/office/drawing/2014/main" id="{F5D911FB-719D-74EC-503F-5F586140F14F}"/>
              </a:ext>
            </a:extLst>
          </p:cNvPr>
          <p:cNvSpPr txBox="1"/>
          <p:nvPr/>
        </p:nvSpPr>
        <p:spPr>
          <a:xfrm>
            <a:off x="101599" y="6491111"/>
            <a:ext cx="8703734" cy="261610"/>
          </a:xfrm>
          <a:prstGeom prst="rect">
            <a:avLst/>
          </a:prstGeom>
          <a:noFill/>
        </p:spPr>
        <p:txBody>
          <a:bodyPr wrap="square" lIns="91440" tIns="45720" rIns="91440" bIns="45720" rtlCol="0" anchor="t">
            <a:spAutoFit/>
          </a:bodyPr>
          <a:lstStyle/>
          <a:p>
            <a:r>
              <a:rPr lang="en-US" sz="1100" dirty="0">
                <a:latin typeface="Century Gothic"/>
                <a:ea typeface="Verdana"/>
              </a:rPr>
              <a:t>Estrella, S. B. (2022). </a:t>
            </a:r>
            <a:r>
              <a:rPr lang="en-US" sz="1100" i="1" dirty="0">
                <a:latin typeface="Century Gothic"/>
                <a:ea typeface="Verdana"/>
              </a:rPr>
              <a:t>Silicon photonics for harsh environments </a:t>
            </a:r>
            <a:endParaRPr lang="en-US" sz="1100" dirty="0">
              <a:latin typeface="Century Gothic"/>
            </a:endParaRPr>
          </a:p>
        </p:txBody>
      </p:sp>
      <p:sp>
        <p:nvSpPr>
          <p:cNvPr id="2" name="TextBox 1">
            <a:extLst>
              <a:ext uri="{FF2B5EF4-FFF2-40B4-BE49-F238E27FC236}">
                <a16:creationId xmlns:a16="http://schemas.microsoft.com/office/drawing/2014/main" id="{0E99BEB6-2D32-5C79-5BA7-D345A5756345}"/>
              </a:ext>
            </a:extLst>
          </p:cNvPr>
          <p:cNvSpPr txBox="1"/>
          <p:nvPr/>
        </p:nvSpPr>
        <p:spPr>
          <a:xfrm>
            <a:off x="905683" y="1085329"/>
            <a:ext cx="7166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Electro Absorption Modulator (Previous Work)</a:t>
            </a:r>
          </a:p>
        </p:txBody>
      </p:sp>
      <p:sp>
        <p:nvSpPr>
          <p:cNvPr id="5" name="TextBox 4">
            <a:extLst>
              <a:ext uri="{FF2B5EF4-FFF2-40B4-BE49-F238E27FC236}">
                <a16:creationId xmlns:a16="http://schemas.microsoft.com/office/drawing/2014/main" id="{942261AB-7D0E-E9CD-F85B-D54C9E9ABA83}"/>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9</a:t>
            </a:r>
            <a:endParaRPr lang="en-US" sz="1100" b="1" dirty="0">
              <a:latin typeface="Century Gothic"/>
            </a:endParaRPr>
          </a:p>
        </p:txBody>
      </p:sp>
      <p:sp>
        <p:nvSpPr>
          <p:cNvPr id="44" name="TextBox 43">
            <a:extLst>
              <a:ext uri="{FF2B5EF4-FFF2-40B4-BE49-F238E27FC236}">
                <a16:creationId xmlns:a16="http://schemas.microsoft.com/office/drawing/2014/main" id="{527A66D5-D96E-BF06-1139-074F4AA75C1A}"/>
              </a:ext>
            </a:extLst>
          </p:cNvPr>
          <p:cNvSpPr txBox="1"/>
          <p:nvPr/>
        </p:nvSpPr>
        <p:spPr>
          <a:xfrm>
            <a:off x="10172700" y="4978400"/>
            <a:ext cx="184731" cy="369332"/>
          </a:xfrm>
          <a:prstGeom prst="rect">
            <a:avLst/>
          </a:prstGeom>
          <a:noFill/>
        </p:spPr>
        <p:txBody>
          <a:bodyPr wrap="none" rtlCol="0">
            <a:spAutoFit/>
          </a:bodyPr>
          <a:lstStyle/>
          <a:p>
            <a:endParaRPr lang="en-US" dirty="0"/>
          </a:p>
        </p:txBody>
      </p:sp>
      <p:sp>
        <p:nvSpPr>
          <p:cNvPr id="45" name="TextBox 44">
            <a:extLst>
              <a:ext uri="{FF2B5EF4-FFF2-40B4-BE49-F238E27FC236}">
                <a16:creationId xmlns:a16="http://schemas.microsoft.com/office/drawing/2014/main" id="{427F7B99-960F-7558-D478-0D6922F4266F}"/>
              </a:ext>
            </a:extLst>
          </p:cNvPr>
          <p:cNvSpPr txBox="1"/>
          <p:nvPr/>
        </p:nvSpPr>
        <p:spPr>
          <a:xfrm>
            <a:off x="11550650" y="6864350"/>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955E1DC-0794-21BB-CA1B-8B1500A77249}"/>
              </a:ext>
            </a:extLst>
          </p:cNvPr>
          <p:cNvPicPr>
            <a:picLocks noChangeAspect="1"/>
          </p:cNvPicPr>
          <p:nvPr/>
        </p:nvPicPr>
        <p:blipFill>
          <a:blip r:embed="rId5"/>
          <a:stretch>
            <a:fillRect/>
          </a:stretch>
        </p:blipFill>
        <p:spPr>
          <a:xfrm>
            <a:off x="3784028" y="5451830"/>
            <a:ext cx="3305649" cy="1007705"/>
          </a:xfrm>
          <a:prstGeom prst="rect">
            <a:avLst/>
          </a:prstGeom>
        </p:spPr>
      </p:pic>
      <p:pic>
        <p:nvPicPr>
          <p:cNvPr id="6" name="Picture 5">
            <a:extLst>
              <a:ext uri="{FF2B5EF4-FFF2-40B4-BE49-F238E27FC236}">
                <a16:creationId xmlns:a16="http://schemas.microsoft.com/office/drawing/2014/main" id="{BE6F658E-CC3A-8369-4CFE-4B11B156D507}"/>
              </a:ext>
            </a:extLst>
          </p:cNvPr>
          <p:cNvPicPr>
            <a:picLocks noChangeAspect="1"/>
          </p:cNvPicPr>
          <p:nvPr/>
        </p:nvPicPr>
        <p:blipFill>
          <a:blip r:embed="rId6"/>
          <a:stretch>
            <a:fillRect/>
          </a:stretch>
        </p:blipFill>
        <p:spPr>
          <a:xfrm>
            <a:off x="7571293" y="5345112"/>
            <a:ext cx="1685967" cy="1007705"/>
          </a:xfrm>
          <a:prstGeom prst="rect">
            <a:avLst/>
          </a:prstGeom>
        </p:spPr>
      </p:pic>
    </p:spTree>
    <p:custDataLst>
      <p:tags r:id="rId1"/>
    </p:custDataLst>
    <p:extLst>
      <p:ext uri="{BB962C8B-B14F-4D97-AF65-F5344CB8AC3E}">
        <p14:creationId xmlns:p14="http://schemas.microsoft.com/office/powerpoint/2010/main" val="2065160430"/>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5D911FB-719D-74EC-503F-5F586140F14F}"/>
              </a:ext>
            </a:extLst>
          </p:cNvPr>
          <p:cNvSpPr txBox="1"/>
          <p:nvPr/>
        </p:nvSpPr>
        <p:spPr>
          <a:xfrm>
            <a:off x="101599" y="6491111"/>
            <a:ext cx="8703734" cy="261610"/>
          </a:xfrm>
          <a:prstGeom prst="rect">
            <a:avLst/>
          </a:prstGeom>
          <a:noFill/>
        </p:spPr>
        <p:txBody>
          <a:bodyPr wrap="square" lIns="91440" tIns="45720" rIns="91440" bIns="45720" rtlCol="0" anchor="t">
            <a:spAutoFit/>
          </a:bodyPr>
          <a:lstStyle/>
          <a:p>
            <a:r>
              <a:rPr lang="en-US" sz="1100" dirty="0">
                <a:latin typeface="Century Gothic"/>
                <a:ea typeface="Verdana"/>
              </a:rPr>
              <a:t>Estrella, S. B. (2022). </a:t>
            </a:r>
            <a:r>
              <a:rPr lang="en-US" sz="1100" i="1" dirty="0">
                <a:latin typeface="Century Gothic"/>
                <a:ea typeface="Verdana"/>
              </a:rPr>
              <a:t>Silicon photonics for harsh environments </a:t>
            </a:r>
            <a:endParaRPr lang="en-US" sz="1100" dirty="0">
              <a:latin typeface="Century Gothic"/>
            </a:endParaRPr>
          </a:p>
        </p:txBody>
      </p:sp>
      <p:pic>
        <p:nvPicPr>
          <p:cNvPr id="8" name="Picture 7">
            <a:extLst>
              <a:ext uri="{FF2B5EF4-FFF2-40B4-BE49-F238E27FC236}">
                <a16:creationId xmlns:a16="http://schemas.microsoft.com/office/drawing/2014/main" id="{5E6AF28C-2DBB-C923-E94F-E8236C8AA01F}"/>
              </a:ext>
            </a:extLst>
          </p:cNvPr>
          <p:cNvPicPr>
            <a:picLocks noChangeAspect="1"/>
          </p:cNvPicPr>
          <p:nvPr/>
        </p:nvPicPr>
        <p:blipFill>
          <a:blip r:embed="rId4"/>
          <a:stretch>
            <a:fillRect/>
          </a:stretch>
        </p:blipFill>
        <p:spPr>
          <a:xfrm>
            <a:off x="3784028" y="5451830"/>
            <a:ext cx="3305649" cy="1007705"/>
          </a:xfrm>
          <a:prstGeom prst="rect">
            <a:avLst/>
          </a:prstGeom>
        </p:spPr>
      </p:pic>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906291"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Prior Results</a:t>
            </a:r>
          </a:p>
        </p:txBody>
      </p:sp>
      <p:pic>
        <p:nvPicPr>
          <p:cNvPr id="4" name="Picture 3" descr="A diagram of a voltage&#10;&#10;Description automatically generated">
            <a:extLst>
              <a:ext uri="{FF2B5EF4-FFF2-40B4-BE49-F238E27FC236}">
                <a16:creationId xmlns:a16="http://schemas.microsoft.com/office/drawing/2014/main" id="{2566AA30-4564-B1CF-23DE-7ECB4D223E45}"/>
              </a:ext>
            </a:extLst>
          </p:cNvPr>
          <p:cNvPicPr>
            <a:picLocks noChangeAspect="1"/>
          </p:cNvPicPr>
          <p:nvPr/>
        </p:nvPicPr>
        <p:blipFill>
          <a:blip r:embed="rId5"/>
          <a:stretch>
            <a:fillRect/>
          </a:stretch>
        </p:blipFill>
        <p:spPr>
          <a:xfrm>
            <a:off x="698952" y="1316162"/>
            <a:ext cx="5192084" cy="4225676"/>
          </a:xfrm>
          <a:prstGeom prst="rect">
            <a:avLst/>
          </a:prstGeom>
        </p:spPr>
      </p:pic>
      <p:sp>
        <p:nvSpPr>
          <p:cNvPr id="2" name="TextBox 1">
            <a:extLst>
              <a:ext uri="{FF2B5EF4-FFF2-40B4-BE49-F238E27FC236}">
                <a16:creationId xmlns:a16="http://schemas.microsoft.com/office/drawing/2014/main" id="{0E99BEB6-2D32-5C79-5BA7-D345A5756345}"/>
              </a:ext>
            </a:extLst>
          </p:cNvPr>
          <p:cNvSpPr txBox="1"/>
          <p:nvPr/>
        </p:nvSpPr>
        <p:spPr>
          <a:xfrm>
            <a:off x="905683" y="1085329"/>
            <a:ext cx="7166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Electro Absorption Modulator (Previous Work)</a:t>
            </a:r>
          </a:p>
        </p:txBody>
      </p:sp>
      <p:sp>
        <p:nvSpPr>
          <p:cNvPr id="5" name="TextBox 4">
            <a:extLst>
              <a:ext uri="{FF2B5EF4-FFF2-40B4-BE49-F238E27FC236}">
                <a16:creationId xmlns:a16="http://schemas.microsoft.com/office/drawing/2014/main" id="{942261AB-7D0E-E9CD-F85B-D54C9E9ABA83}"/>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9</a:t>
            </a:r>
            <a:endParaRPr lang="en-US" sz="1100" b="1" dirty="0">
              <a:latin typeface="Century Gothic"/>
            </a:endParaRPr>
          </a:p>
        </p:txBody>
      </p:sp>
      <p:grpSp>
        <p:nvGrpSpPr>
          <p:cNvPr id="43" name="Group 42">
            <a:extLst>
              <a:ext uri="{FF2B5EF4-FFF2-40B4-BE49-F238E27FC236}">
                <a16:creationId xmlns:a16="http://schemas.microsoft.com/office/drawing/2014/main" id="{91DF813C-AAF1-05A3-A3D2-09A1CF184951}"/>
              </a:ext>
            </a:extLst>
          </p:cNvPr>
          <p:cNvGrpSpPr/>
          <p:nvPr/>
        </p:nvGrpSpPr>
        <p:grpSpPr>
          <a:xfrm>
            <a:off x="7862412" y="2593824"/>
            <a:ext cx="2329646" cy="429216"/>
            <a:chOff x="7635857" y="2612954"/>
            <a:chExt cx="2329646" cy="429216"/>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8E248C-9DFD-61E6-E659-1545930BBCCC}"/>
                    </a:ext>
                  </a:extLst>
                </p:cNvPr>
                <p:cNvSpPr txBox="1"/>
                <p:nvPr/>
              </p:nvSpPr>
              <p:spPr>
                <a:xfrm>
                  <a:off x="7635857" y="2612954"/>
                  <a:ext cx="1717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oMath>
                    </m:oMathPara>
                  </a14:m>
                  <a:endParaRPr lang="en-US" dirty="0"/>
                </a:p>
              </p:txBody>
            </p:sp>
          </mc:Choice>
          <mc:Fallback xmlns="">
            <p:sp>
              <p:nvSpPr>
                <p:cNvPr id="14" name="TextBox 13">
                  <a:extLst>
                    <a:ext uri="{FF2B5EF4-FFF2-40B4-BE49-F238E27FC236}">
                      <a16:creationId xmlns:a16="http://schemas.microsoft.com/office/drawing/2014/main" id="{478E248C-9DFD-61E6-E659-1545930BBCCC}"/>
                    </a:ext>
                  </a:extLst>
                </p:cNvPr>
                <p:cNvSpPr txBox="1">
                  <a:spLocks noRot="1" noChangeAspect="1" noMove="1" noResize="1" noEditPoints="1" noAdjustHandles="1" noChangeArrowheads="1" noChangeShapeType="1" noTextEdit="1"/>
                </p:cNvSpPr>
                <p:nvPr/>
              </p:nvSpPr>
              <p:spPr>
                <a:xfrm>
                  <a:off x="7635857" y="2612954"/>
                  <a:ext cx="171777" cy="276999"/>
                </a:xfrm>
                <a:prstGeom prst="rect">
                  <a:avLst/>
                </a:prstGeom>
                <a:blipFill>
                  <a:blip r:embed="rId9"/>
                  <a:stretch>
                    <a:fillRect l="-21429" r="-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B7BDB6-4B08-7798-66BB-4CDF7D6EE535}"/>
                    </a:ext>
                  </a:extLst>
                </p:cNvPr>
                <p:cNvSpPr txBox="1"/>
                <p:nvPr/>
              </p:nvSpPr>
              <p:spPr>
                <a:xfrm>
                  <a:off x="8603264" y="2619582"/>
                  <a:ext cx="1717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oMath>
                    </m:oMathPara>
                  </a14:m>
                  <a:endParaRPr lang="en-US" dirty="0"/>
                </a:p>
              </p:txBody>
            </p:sp>
          </mc:Choice>
          <mc:Fallback xmlns="">
            <p:sp>
              <p:nvSpPr>
                <p:cNvPr id="35" name="TextBox 34">
                  <a:extLst>
                    <a:ext uri="{FF2B5EF4-FFF2-40B4-BE49-F238E27FC236}">
                      <a16:creationId xmlns:a16="http://schemas.microsoft.com/office/drawing/2014/main" id="{84B7BDB6-4B08-7798-66BB-4CDF7D6EE535}"/>
                    </a:ext>
                  </a:extLst>
                </p:cNvPr>
                <p:cNvSpPr txBox="1">
                  <a:spLocks noRot="1" noChangeAspect="1" noMove="1" noResize="1" noEditPoints="1" noAdjustHandles="1" noChangeArrowheads="1" noChangeShapeType="1" noTextEdit="1"/>
                </p:cNvSpPr>
                <p:nvPr/>
              </p:nvSpPr>
              <p:spPr>
                <a:xfrm>
                  <a:off x="8603264" y="2619582"/>
                  <a:ext cx="171777" cy="276999"/>
                </a:xfrm>
                <a:prstGeom prst="rect">
                  <a:avLst/>
                </a:prstGeom>
                <a:blipFill>
                  <a:blip r:embed="rId10"/>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A3726B0-0628-8D35-3C39-74FD328C58E1}"/>
                    </a:ext>
                  </a:extLst>
                </p:cNvPr>
                <p:cNvSpPr txBox="1"/>
                <p:nvPr/>
              </p:nvSpPr>
              <p:spPr>
                <a:xfrm>
                  <a:off x="9656812" y="2626208"/>
                  <a:ext cx="1717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oMath>
                    </m:oMathPara>
                  </a14:m>
                  <a:endParaRPr lang="en-US" dirty="0"/>
                </a:p>
              </p:txBody>
            </p:sp>
          </mc:Choice>
          <mc:Fallback xmlns="">
            <p:sp>
              <p:nvSpPr>
                <p:cNvPr id="37" name="TextBox 36">
                  <a:extLst>
                    <a:ext uri="{FF2B5EF4-FFF2-40B4-BE49-F238E27FC236}">
                      <a16:creationId xmlns:a16="http://schemas.microsoft.com/office/drawing/2014/main" id="{5A3726B0-0628-8D35-3C39-74FD328C58E1}"/>
                    </a:ext>
                  </a:extLst>
                </p:cNvPr>
                <p:cNvSpPr txBox="1">
                  <a:spLocks noRot="1" noChangeAspect="1" noMove="1" noResize="1" noEditPoints="1" noAdjustHandles="1" noChangeArrowheads="1" noChangeShapeType="1" noTextEdit="1"/>
                </p:cNvSpPr>
                <p:nvPr/>
              </p:nvSpPr>
              <p:spPr>
                <a:xfrm>
                  <a:off x="9656812" y="2626208"/>
                  <a:ext cx="171777" cy="276999"/>
                </a:xfrm>
                <a:prstGeom prst="rect">
                  <a:avLst/>
                </a:prstGeom>
                <a:blipFill>
                  <a:blip r:embed="rId11"/>
                  <a:stretch>
                    <a:fillRect l="-21429" r="-14286"/>
                  </a:stretch>
                </a:blipFill>
              </p:spPr>
              <p:txBody>
                <a:bodyPr/>
                <a:lstStyle/>
                <a:p>
                  <a:r>
                    <a:rPr lang="en-US">
                      <a:noFill/>
                    </a:rPr>
                    <a:t> </a:t>
                  </a:r>
                </a:p>
              </p:txBody>
            </p:sp>
          </mc:Fallback>
        </mc:AlternateContent>
        <p:cxnSp>
          <p:nvCxnSpPr>
            <p:cNvPr id="36" name="Curved Connector 35">
              <a:extLst>
                <a:ext uri="{FF2B5EF4-FFF2-40B4-BE49-F238E27FC236}">
                  <a16:creationId xmlns:a16="http://schemas.microsoft.com/office/drawing/2014/main" id="{141CE22F-6E42-64AC-B6C1-49804B020728}"/>
                </a:ext>
              </a:extLst>
            </p:cNvPr>
            <p:cNvCxnSpPr>
              <a:cxnSpLocks/>
              <a:stCxn id="35" idx="3"/>
            </p:cNvCxnSpPr>
            <p:nvPr/>
          </p:nvCxnSpPr>
          <p:spPr>
            <a:xfrm>
              <a:off x="8775041" y="2758082"/>
              <a:ext cx="136914" cy="277462"/>
            </a:xfrm>
            <a:prstGeom prst="curved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645D5A52-52E5-3C3E-3399-C7C5CD2AC1E0}"/>
                </a:ext>
              </a:extLst>
            </p:cNvPr>
            <p:cNvCxnSpPr>
              <a:cxnSpLocks/>
              <a:stCxn id="37" idx="3"/>
            </p:cNvCxnSpPr>
            <p:nvPr/>
          </p:nvCxnSpPr>
          <p:spPr>
            <a:xfrm>
              <a:off x="9828589" y="2764708"/>
              <a:ext cx="136914" cy="277462"/>
            </a:xfrm>
            <a:prstGeom prst="curved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3C5D242C-D51D-4626-446A-16DB7FFB66FE}"/>
                </a:ext>
              </a:extLst>
            </p:cNvPr>
            <p:cNvCxnSpPr>
              <a:cxnSpLocks/>
            </p:cNvCxnSpPr>
            <p:nvPr/>
          </p:nvCxnSpPr>
          <p:spPr>
            <a:xfrm>
              <a:off x="7813627" y="2764708"/>
              <a:ext cx="136914" cy="277462"/>
            </a:xfrm>
            <a:prstGeom prst="curved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527A66D5-D96E-BF06-1139-074F4AA75C1A}"/>
              </a:ext>
            </a:extLst>
          </p:cNvPr>
          <p:cNvSpPr txBox="1"/>
          <p:nvPr/>
        </p:nvSpPr>
        <p:spPr>
          <a:xfrm>
            <a:off x="10172700" y="4978400"/>
            <a:ext cx="184731" cy="369332"/>
          </a:xfrm>
          <a:prstGeom prst="rect">
            <a:avLst/>
          </a:prstGeom>
          <a:noFill/>
        </p:spPr>
        <p:txBody>
          <a:bodyPr wrap="none" rtlCol="0">
            <a:spAutoFit/>
          </a:bodyPr>
          <a:lstStyle/>
          <a:p>
            <a:endParaRPr lang="en-US" dirty="0"/>
          </a:p>
        </p:txBody>
      </p:sp>
      <p:sp>
        <p:nvSpPr>
          <p:cNvPr id="45" name="TextBox 44">
            <a:extLst>
              <a:ext uri="{FF2B5EF4-FFF2-40B4-BE49-F238E27FC236}">
                <a16:creationId xmlns:a16="http://schemas.microsoft.com/office/drawing/2014/main" id="{427F7B99-960F-7558-D478-0D6922F4266F}"/>
              </a:ext>
            </a:extLst>
          </p:cNvPr>
          <p:cNvSpPr txBox="1"/>
          <p:nvPr/>
        </p:nvSpPr>
        <p:spPr>
          <a:xfrm>
            <a:off x="11550650" y="6864350"/>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2D7DEC81-6A23-1B13-A2B4-31F1B9479685}"/>
              </a:ext>
            </a:extLst>
          </p:cNvPr>
          <p:cNvGrpSpPr/>
          <p:nvPr/>
        </p:nvGrpSpPr>
        <p:grpSpPr>
          <a:xfrm>
            <a:off x="5936803" y="1825920"/>
            <a:ext cx="5124396" cy="2899283"/>
            <a:chOff x="5936803" y="1825920"/>
            <a:chExt cx="5124396" cy="2899283"/>
          </a:xfrm>
        </p:grpSpPr>
        <p:grpSp>
          <p:nvGrpSpPr>
            <p:cNvPr id="15" name="Group 14">
              <a:extLst>
                <a:ext uri="{FF2B5EF4-FFF2-40B4-BE49-F238E27FC236}">
                  <a16:creationId xmlns:a16="http://schemas.microsoft.com/office/drawing/2014/main" id="{2B565B1A-53F7-998F-4A3A-8BDEB0E4DEFE}"/>
                </a:ext>
              </a:extLst>
            </p:cNvPr>
            <p:cNvGrpSpPr/>
            <p:nvPr/>
          </p:nvGrpSpPr>
          <p:grpSpPr>
            <a:xfrm>
              <a:off x="6420422" y="1825920"/>
              <a:ext cx="4640777" cy="2899283"/>
              <a:chOff x="661932" y="1286798"/>
              <a:chExt cx="4640777" cy="2899283"/>
            </a:xfrm>
          </p:grpSpPr>
          <p:cxnSp>
            <p:nvCxnSpPr>
              <p:cNvPr id="16" name="Straight Connector 15">
                <a:extLst>
                  <a:ext uri="{FF2B5EF4-FFF2-40B4-BE49-F238E27FC236}">
                    <a16:creationId xmlns:a16="http://schemas.microsoft.com/office/drawing/2014/main" id="{E580BB91-8BAC-F12D-55D5-4370E81D9509}"/>
                  </a:ext>
                </a:extLst>
              </p:cNvPr>
              <p:cNvCxnSpPr/>
              <p:nvPr/>
            </p:nvCxnSpPr>
            <p:spPr>
              <a:xfrm>
                <a:off x="1607407" y="2328611"/>
                <a:ext cx="296186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7EE33E2-B54A-E62B-4677-28F94FFEFFCA}"/>
                  </a:ext>
                </a:extLst>
              </p:cNvPr>
              <p:cNvCxnSpPr/>
              <p:nvPr/>
            </p:nvCxnSpPr>
            <p:spPr>
              <a:xfrm>
                <a:off x="1607407" y="3534551"/>
                <a:ext cx="296186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7469B1F-F522-F704-CB75-B5BEFCB53BBB}"/>
                  </a:ext>
                </a:extLst>
              </p:cNvPr>
              <p:cNvCxnSpPr>
                <a:cxnSpLocks/>
              </p:cNvCxnSpPr>
              <p:nvPr/>
            </p:nvCxnSpPr>
            <p:spPr>
              <a:xfrm>
                <a:off x="1995031" y="2693044"/>
                <a:ext cx="30811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1C61E55-7BE2-889F-1D12-FC3C13DD9CE1}"/>
                  </a:ext>
                </a:extLst>
              </p:cNvPr>
              <p:cNvCxnSpPr>
                <a:cxnSpLocks/>
              </p:cNvCxnSpPr>
              <p:nvPr/>
            </p:nvCxnSpPr>
            <p:spPr>
              <a:xfrm>
                <a:off x="2982321" y="2693044"/>
                <a:ext cx="30811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C15D85F-21D6-1192-EE59-C2F10BDAD414}"/>
                  </a:ext>
                </a:extLst>
              </p:cNvPr>
              <p:cNvCxnSpPr>
                <a:cxnSpLocks/>
              </p:cNvCxnSpPr>
              <p:nvPr/>
            </p:nvCxnSpPr>
            <p:spPr>
              <a:xfrm>
                <a:off x="3999426" y="2693044"/>
                <a:ext cx="308112" cy="0"/>
              </a:xfrm>
              <a:prstGeom prst="line">
                <a:avLst/>
              </a:prstGeom>
              <a:ln w="28575"/>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0428586-0772-2973-FEA6-DD01909D6032}"/>
                  </a:ext>
                </a:extLst>
              </p:cNvPr>
              <p:cNvSpPr txBox="1"/>
              <p:nvPr/>
            </p:nvSpPr>
            <p:spPr>
              <a:xfrm>
                <a:off x="661932" y="3619551"/>
                <a:ext cx="4640777" cy="369332"/>
              </a:xfrm>
              <a:prstGeom prst="rect">
                <a:avLst/>
              </a:prstGeom>
              <a:noFill/>
            </p:spPr>
            <p:txBody>
              <a:bodyPr wrap="square" rtlCol="0">
                <a:spAutoFit/>
              </a:bodyPr>
              <a:lstStyle/>
              <a:p>
                <a:r>
                  <a:rPr lang="en-US" b="1" dirty="0">
                    <a:latin typeface="Century Gothic" panose="020B0502020202020204" pitchFamily="34" charset="0"/>
                  </a:rPr>
                  <a:t>Valence Band</a:t>
                </a:r>
              </a:p>
            </p:txBody>
          </p:sp>
          <p:sp>
            <p:nvSpPr>
              <p:cNvPr id="27" name="TextBox 26">
                <a:extLst>
                  <a:ext uri="{FF2B5EF4-FFF2-40B4-BE49-F238E27FC236}">
                    <a16:creationId xmlns:a16="http://schemas.microsoft.com/office/drawing/2014/main" id="{E4D65D98-2AB2-EA9B-D1EA-DB0B27CB04E8}"/>
                  </a:ext>
                </a:extLst>
              </p:cNvPr>
              <p:cNvSpPr txBox="1"/>
              <p:nvPr/>
            </p:nvSpPr>
            <p:spPr>
              <a:xfrm>
                <a:off x="661932" y="1796729"/>
                <a:ext cx="4640777" cy="369332"/>
              </a:xfrm>
              <a:prstGeom prst="rect">
                <a:avLst/>
              </a:prstGeom>
              <a:noFill/>
            </p:spPr>
            <p:txBody>
              <a:bodyPr wrap="square" rtlCol="0">
                <a:spAutoFit/>
              </a:bodyPr>
              <a:lstStyle/>
              <a:p>
                <a:r>
                  <a:rPr lang="en-US" b="1" dirty="0">
                    <a:latin typeface="Century Gothic" panose="020B0502020202020204" pitchFamily="34" charset="0"/>
                  </a:rPr>
                  <a:t>Conduction Band</a:t>
                </a:r>
              </a:p>
            </p:txBody>
          </p:sp>
          <p:cxnSp>
            <p:nvCxnSpPr>
              <p:cNvPr id="28" name="Straight Arrow Connector 27">
                <a:extLst>
                  <a:ext uri="{FF2B5EF4-FFF2-40B4-BE49-F238E27FC236}">
                    <a16:creationId xmlns:a16="http://schemas.microsoft.com/office/drawing/2014/main" id="{BB0F86B5-8CA5-14BA-E2F2-C264669F12EC}"/>
                  </a:ext>
                </a:extLst>
              </p:cNvPr>
              <p:cNvCxnSpPr>
                <a:cxnSpLocks/>
              </p:cNvCxnSpPr>
              <p:nvPr/>
            </p:nvCxnSpPr>
            <p:spPr>
              <a:xfrm flipV="1">
                <a:off x="4788021" y="1382884"/>
                <a:ext cx="0" cy="28031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67C0E28-A319-F99A-C927-2D5241F2C00B}"/>
                      </a:ext>
                    </a:extLst>
                  </p:cNvPr>
                  <p:cNvSpPr txBox="1"/>
                  <p:nvPr/>
                </p:nvSpPr>
                <p:spPr>
                  <a:xfrm>
                    <a:off x="4417162" y="1286798"/>
                    <a:ext cx="304212" cy="40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dirty="0"/>
                  </a:p>
                </p:txBody>
              </p:sp>
            </mc:Choice>
            <mc:Fallback xmlns="">
              <p:sp>
                <p:nvSpPr>
                  <p:cNvPr id="58" name="TextBox 57">
                    <a:extLst>
                      <a:ext uri="{FF2B5EF4-FFF2-40B4-BE49-F238E27FC236}">
                        <a16:creationId xmlns:a16="http://schemas.microsoft.com/office/drawing/2014/main" id="{11AD408C-A195-C9A9-B8F7-EB1826ECD340}"/>
                      </a:ext>
                    </a:extLst>
                  </p:cNvPr>
                  <p:cNvSpPr txBox="1">
                    <a:spLocks noRot="1" noChangeAspect="1" noMove="1" noResize="1" noEditPoints="1" noAdjustHandles="1" noChangeArrowheads="1" noChangeShapeType="1" noTextEdit="1"/>
                  </p:cNvSpPr>
                  <p:nvPr/>
                </p:nvSpPr>
                <p:spPr>
                  <a:xfrm>
                    <a:off x="4417162" y="1286798"/>
                    <a:ext cx="304212" cy="407657"/>
                  </a:xfrm>
                  <a:prstGeom prst="rect">
                    <a:avLst/>
                  </a:prstGeom>
                  <a:blipFill>
                    <a:blip r:embed="rId7"/>
                    <a:stretch>
                      <a:fillRect l="-4167"/>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AAA8F633-1854-F183-CD9D-2C4BE89C5565}"/>
                </a:ext>
              </a:extLst>
            </p:cNvPr>
            <p:cNvSpPr txBox="1"/>
            <p:nvPr/>
          </p:nvSpPr>
          <p:spPr>
            <a:xfrm>
              <a:off x="5936803" y="3012674"/>
              <a:ext cx="4640777" cy="369332"/>
            </a:xfrm>
            <a:prstGeom prst="rect">
              <a:avLst/>
            </a:prstGeom>
            <a:noFill/>
          </p:spPr>
          <p:txBody>
            <a:bodyPr wrap="square" rtlCol="0">
              <a:spAutoFit/>
            </a:bodyPr>
            <a:lstStyle/>
            <a:p>
              <a:r>
                <a:rPr lang="en-US" b="1" dirty="0">
                  <a:latin typeface="Century Gothic" panose="020B0502020202020204" pitchFamily="34" charset="0"/>
                </a:rPr>
                <a:t>Doped State</a:t>
              </a:r>
            </a:p>
          </p:txBody>
        </p:sp>
      </p:grpSp>
      <p:cxnSp>
        <p:nvCxnSpPr>
          <p:cNvPr id="10" name="Straight Arrow Connector 9">
            <a:extLst>
              <a:ext uri="{FF2B5EF4-FFF2-40B4-BE49-F238E27FC236}">
                <a16:creationId xmlns:a16="http://schemas.microsoft.com/office/drawing/2014/main" id="{711E8667-12BA-9D42-844F-C933D3D631B0}"/>
              </a:ext>
            </a:extLst>
          </p:cNvPr>
          <p:cNvCxnSpPr>
            <a:cxnSpLocks/>
          </p:cNvCxnSpPr>
          <p:nvPr/>
        </p:nvCxnSpPr>
        <p:spPr>
          <a:xfrm flipH="1" flipV="1">
            <a:off x="4218274" y="6182861"/>
            <a:ext cx="270418" cy="4390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5E657A-6A43-2DF7-DFA4-5E38A3A23144}"/>
              </a:ext>
            </a:extLst>
          </p:cNvPr>
          <p:cNvCxnSpPr>
            <a:cxnSpLocks/>
          </p:cNvCxnSpPr>
          <p:nvPr/>
        </p:nvCxnSpPr>
        <p:spPr>
          <a:xfrm flipH="1" flipV="1">
            <a:off x="5019606" y="6232025"/>
            <a:ext cx="270418" cy="4390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61BC3D2-A8C9-C348-2B6E-BE3BA0B28F93}"/>
              </a:ext>
            </a:extLst>
          </p:cNvPr>
          <p:cNvPicPr>
            <a:picLocks noChangeAspect="1"/>
          </p:cNvPicPr>
          <p:nvPr/>
        </p:nvPicPr>
        <p:blipFill>
          <a:blip r:embed="rId12"/>
          <a:stretch>
            <a:fillRect/>
          </a:stretch>
        </p:blipFill>
        <p:spPr>
          <a:xfrm>
            <a:off x="7571293" y="5345112"/>
            <a:ext cx="1685967" cy="1007705"/>
          </a:xfrm>
          <a:prstGeom prst="rect">
            <a:avLst/>
          </a:prstGeom>
        </p:spPr>
      </p:pic>
    </p:spTree>
    <p:custDataLst>
      <p:tags r:id="rId1"/>
    </p:custDataLst>
    <p:extLst>
      <p:ext uri="{BB962C8B-B14F-4D97-AF65-F5344CB8AC3E}">
        <p14:creationId xmlns:p14="http://schemas.microsoft.com/office/powerpoint/2010/main" val="2338036184"/>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7.40741E-7 L -4.58333E-6 0.05162 " pathEditMode="relative" rAng="0" ptsTypes="AA">
                                      <p:cBhvr>
                                        <p:cTn id="6" dur="2000" fill="hold"/>
                                        <p:tgtEl>
                                          <p:spTgt spid="43"/>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ags/tag10.xml><?xml version="1.0" encoding="utf-8"?>
<p:tagLst xmlns:a="http://schemas.openxmlformats.org/drawingml/2006/main" xmlns:r="http://schemas.openxmlformats.org/officeDocument/2006/relationships" xmlns:p="http://schemas.openxmlformats.org/presentationml/2006/main">
  <p:tag name="TIMING" val="|21"/>
</p:tagLst>
</file>

<file path=ppt/tags/tag11.xml><?xml version="1.0" encoding="utf-8"?>
<p:tagLst xmlns:a="http://schemas.openxmlformats.org/drawingml/2006/main" xmlns:r="http://schemas.openxmlformats.org/officeDocument/2006/relationships" xmlns:p="http://schemas.openxmlformats.org/presentationml/2006/main">
  <p:tag name="TIMING" val="|21"/>
</p:tagLst>
</file>

<file path=ppt/tags/tag12.xml><?xml version="1.0" encoding="utf-8"?>
<p:tagLst xmlns:a="http://schemas.openxmlformats.org/drawingml/2006/main" xmlns:r="http://schemas.openxmlformats.org/officeDocument/2006/relationships" xmlns:p="http://schemas.openxmlformats.org/presentationml/2006/main">
  <p:tag name="TIMING" val="|21"/>
</p:tagLst>
</file>

<file path=ppt/tags/tag13.xml><?xml version="1.0" encoding="utf-8"?>
<p:tagLst xmlns:a="http://schemas.openxmlformats.org/drawingml/2006/main" xmlns:r="http://schemas.openxmlformats.org/officeDocument/2006/relationships" xmlns:p="http://schemas.openxmlformats.org/presentationml/2006/main">
  <p:tag name="TIMING" val="|21"/>
</p:tagLst>
</file>

<file path=ppt/tags/tag14.xml><?xml version="1.0" encoding="utf-8"?>
<p:tagLst xmlns:a="http://schemas.openxmlformats.org/drawingml/2006/main" xmlns:r="http://schemas.openxmlformats.org/officeDocument/2006/relationships" xmlns:p="http://schemas.openxmlformats.org/presentationml/2006/main">
  <p:tag name="TIMING" val="|21"/>
</p:tagLst>
</file>

<file path=ppt/tags/tag15.xml><?xml version="1.0" encoding="utf-8"?>
<p:tagLst xmlns:a="http://schemas.openxmlformats.org/drawingml/2006/main" xmlns:r="http://schemas.openxmlformats.org/officeDocument/2006/relationships" xmlns:p="http://schemas.openxmlformats.org/presentationml/2006/main">
  <p:tag name="TIMING" val="|21"/>
</p:tagLst>
</file>

<file path=ppt/tags/tag16.xml><?xml version="1.0" encoding="utf-8"?>
<p:tagLst xmlns:a="http://schemas.openxmlformats.org/drawingml/2006/main" xmlns:r="http://schemas.openxmlformats.org/officeDocument/2006/relationships" xmlns:p="http://schemas.openxmlformats.org/presentationml/2006/main">
  <p:tag name="TIMING" val="|21"/>
</p:tagLst>
</file>

<file path=ppt/tags/tag2.xml><?xml version="1.0" encoding="utf-8"?>
<p:tagLst xmlns:a="http://schemas.openxmlformats.org/drawingml/2006/main" xmlns:r="http://schemas.openxmlformats.org/officeDocument/2006/relationships" xmlns:p="http://schemas.openxmlformats.org/presentationml/2006/main">
  <p:tag name="TIMING" val="|21"/>
</p:tagLst>
</file>

<file path=ppt/tags/tag3.xml><?xml version="1.0" encoding="utf-8"?>
<p:tagLst xmlns:a="http://schemas.openxmlformats.org/drawingml/2006/main" xmlns:r="http://schemas.openxmlformats.org/officeDocument/2006/relationships" xmlns:p="http://schemas.openxmlformats.org/presentationml/2006/main">
  <p:tag name="TIMING" val="|21"/>
</p:tagLst>
</file>

<file path=ppt/tags/tag4.xml><?xml version="1.0" encoding="utf-8"?>
<p:tagLst xmlns:a="http://schemas.openxmlformats.org/drawingml/2006/main" xmlns:r="http://schemas.openxmlformats.org/officeDocument/2006/relationships" xmlns:p="http://schemas.openxmlformats.org/presentationml/2006/main">
  <p:tag name="TIMING" val="|21"/>
</p:tagLst>
</file>

<file path=ppt/tags/tag5.xml><?xml version="1.0" encoding="utf-8"?>
<p:tagLst xmlns:a="http://schemas.openxmlformats.org/drawingml/2006/main" xmlns:r="http://schemas.openxmlformats.org/officeDocument/2006/relationships" xmlns:p="http://schemas.openxmlformats.org/presentationml/2006/main">
  <p:tag name="TIMING" val="|21"/>
</p:tagLst>
</file>

<file path=ppt/tags/tag6.xml><?xml version="1.0" encoding="utf-8"?>
<p:tagLst xmlns:a="http://schemas.openxmlformats.org/drawingml/2006/main" xmlns:r="http://schemas.openxmlformats.org/officeDocument/2006/relationships" xmlns:p="http://schemas.openxmlformats.org/presentationml/2006/main">
  <p:tag name="TIMING" val="|21"/>
</p:tagLst>
</file>

<file path=ppt/tags/tag7.xml><?xml version="1.0" encoding="utf-8"?>
<p:tagLst xmlns:a="http://schemas.openxmlformats.org/drawingml/2006/main" xmlns:r="http://schemas.openxmlformats.org/officeDocument/2006/relationships" xmlns:p="http://schemas.openxmlformats.org/presentationml/2006/main">
  <p:tag name="TIMING" val="|21"/>
</p:tagLst>
</file>

<file path=ppt/tags/tag8.xml><?xml version="1.0" encoding="utf-8"?>
<p:tagLst xmlns:a="http://schemas.openxmlformats.org/drawingml/2006/main" xmlns:r="http://schemas.openxmlformats.org/officeDocument/2006/relationships" xmlns:p="http://schemas.openxmlformats.org/presentationml/2006/main">
  <p:tag name="TIMING" val="|21"/>
</p:tagLst>
</file>

<file path=ppt/tags/tag9.xml><?xml version="1.0" encoding="utf-8"?>
<p:tagLst xmlns:a="http://schemas.openxmlformats.org/drawingml/2006/main" xmlns:r="http://schemas.openxmlformats.org/officeDocument/2006/relationships" xmlns:p="http://schemas.openxmlformats.org/presentationml/2006/main">
  <p:tag name="TIMING" val="|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9258</TotalTime>
  <Words>1420</Words>
  <Application>Microsoft Office PowerPoint</Application>
  <PresentationFormat>Widescreen</PresentationFormat>
  <Paragraphs>254</Paragraphs>
  <Slides>19</Slides>
  <Notes>18</Notes>
  <HiddenSlides>4</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Calibri Light</vt:lpstr>
      <vt:lpstr>Cambria Math</vt:lpstr>
      <vt:lpstr>Century Gothic</vt:lpstr>
      <vt:lpstr>Söhne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Yanez</dc:creator>
  <cp:lastModifiedBy>Andrew Yanez</cp:lastModifiedBy>
  <cp:revision>166</cp:revision>
  <dcterms:created xsi:type="dcterms:W3CDTF">2023-08-07T01:25:38Z</dcterms:created>
  <dcterms:modified xsi:type="dcterms:W3CDTF">2023-08-25T17:44:11Z</dcterms:modified>
</cp:coreProperties>
</file>